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Lst>
  <p:notesMasterIdLst>
    <p:notesMasterId r:id="rId51"/>
  </p:notesMasterIdLst>
  <p:handoutMasterIdLst>
    <p:handoutMasterId r:id="rId52"/>
  </p:handoutMasterIdLst>
  <p:sldIdLst>
    <p:sldId id="256" r:id="rId2"/>
    <p:sldId id="314" r:id="rId3"/>
    <p:sldId id="337" r:id="rId4"/>
    <p:sldId id="316" r:id="rId5"/>
    <p:sldId id="303" r:id="rId6"/>
    <p:sldId id="305" r:id="rId7"/>
    <p:sldId id="325" r:id="rId8"/>
    <p:sldId id="315" r:id="rId9"/>
    <p:sldId id="340" r:id="rId10"/>
    <p:sldId id="341" r:id="rId11"/>
    <p:sldId id="277" r:id="rId12"/>
    <p:sldId id="338" r:id="rId13"/>
    <p:sldId id="276" r:id="rId14"/>
    <p:sldId id="274" r:id="rId15"/>
    <p:sldId id="329" r:id="rId16"/>
    <p:sldId id="321" r:id="rId17"/>
    <p:sldId id="301" r:id="rId18"/>
    <p:sldId id="264" r:id="rId19"/>
    <p:sldId id="335" r:id="rId20"/>
    <p:sldId id="319" r:id="rId21"/>
    <p:sldId id="268" r:id="rId22"/>
    <p:sldId id="320" r:id="rId23"/>
    <p:sldId id="339" r:id="rId24"/>
    <p:sldId id="294" r:id="rId25"/>
    <p:sldId id="296" r:id="rId26"/>
    <p:sldId id="295" r:id="rId27"/>
    <p:sldId id="322" r:id="rId28"/>
    <p:sldId id="323" r:id="rId29"/>
    <p:sldId id="271" r:id="rId30"/>
    <p:sldId id="324" r:id="rId31"/>
    <p:sldId id="287" r:id="rId32"/>
    <p:sldId id="284" r:id="rId33"/>
    <p:sldId id="270" r:id="rId34"/>
    <p:sldId id="282" r:id="rId35"/>
    <p:sldId id="273" r:id="rId36"/>
    <p:sldId id="343" r:id="rId37"/>
    <p:sldId id="344" r:id="rId38"/>
    <p:sldId id="331" r:id="rId39"/>
    <p:sldId id="261" r:id="rId40"/>
    <p:sldId id="317" r:id="rId41"/>
    <p:sldId id="326" r:id="rId42"/>
    <p:sldId id="275" r:id="rId43"/>
    <p:sldId id="342" r:id="rId44"/>
    <p:sldId id="285" r:id="rId45"/>
    <p:sldId id="332" r:id="rId46"/>
    <p:sldId id="263" r:id="rId47"/>
    <p:sldId id="286" r:id="rId48"/>
    <p:sldId id="327" r:id="rId49"/>
    <p:sldId id="290"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CC5"/>
    <a:srgbClr val="DDDDDD"/>
    <a:srgbClr val="1B9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6305" autoAdjust="0"/>
  </p:normalViewPr>
  <p:slideViewPr>
    <p:cSldViewPr snapToGrid="0">
      <p:cViewPr varScale="1">
        <p:scale>
          <a:sx n="116" d="100"/>
          <a:sy n="116" d="100"/>
        </p:scale>
        <p:origin x="336"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258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C8F538-D8BF-48E5-9092-D52D7FD7072B}" type="datetimeFigureOut">
              <a:rPr lang="en-US" smtClean="0"/>
              <a:t>6/29/2018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E0D0B0A-7B06-4785-A8D8-1E3CA876A950}" type="slidenum">
              <a:rPr lang="en-US" smtClean="0"/>
              <a:t>‹#›</a:t>
            </a:fld>
            <a:endParaRPr lang="en-US"/>
          </a:p>
        </p:txBody>
      </p:sp>
    </p:spTree>
    <p:extLst>
      <p:ext uri="{BB962C8B-B14F-4D97-AF65-F5344CB8AC3E}">
        <p14:creationId xmlns:p14="http://schemas.microsoft.com/office/powerpoint/2010/main" val="1072979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49C5EB8-BF71-457D-A799-1FE55E2DD22B}" type="datetimeFigureOut">
              <a:rPr lang="en-US" smtClean="0"/>
              <a:t>6/29/2018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4CAED97-0D75-4D83-907F-D60F8152C921}" type="slidenum">
              <a:rPr lang="en-US" smtClean="0"/>
              <a:t>‹#›</a:t>
            </a:fld>
            <a:endParaRPr lang="en-US"/>
          </a:p>
        </p:txBody>
      </p:sp>
    </p:spTree>
    <p:extLst>
      <p:ext uri="{BB962C8B-B14F-4D97-AF65-F5344CB8AC3E}">
        <p14:creationId xmlns:p14="http://schemas.microsoft.com/office/powerpoint/2010/main" val="3649681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CAED97-0D75-4D83-907F-D60F8152C921}" type="slidenum">
              <a:rPr lang="en-US" smtClean="0"/>
              <a:t>1</a:t>
            </a:fld>
            <a:endParaRPr lang="en-US"/>
          </a:p>
        </p:txBody>
      </p:sp>
    </p:spTree>
    <p:extLst>
      <p:ext uri="{BB962C8B-B14F-4D97-AF65-F5344CB8AC3E}">
        <p14:creationId xmlns:p14="http://schemas.microsoft.com/office/powerpoint/2010/main" val="3995823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CAED97-0D75-4D83-907F-D60F8152C921}" type="slidenum">
              <a:rPr lang="en-US" smtClean="0"/>
              <a:t>42</a:t>
            </a:fld>
            <a:endParaRPr lang="en-US"/>
          </a:p>
        </p:txBody>
      </p:sp>
    </p:spTree>
    <p:extLst>
      <p:ext uri="{BB962C8B-B14F-4D97-AF65-F5344CB8AC3E}">
        <p14:creationId xmlns:p14="http://schemas.microsoft.com/office/powerpoint/2010/main" val="207509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Fire Extinguisher Use</a:t>
            </a:r>
          </a:p>
          <a:p>
            <a:r>
              <a:rPr lang="en-US" sz="2400" b="1" dirty="0"/>
              <a:t>P.</a:t>
            </a:r>
            <a:r>
              <a:rPr lang="en-US" sz="2400" dirty="0"/>
              <a:t> Pull the pin</a:t>
            </a:r>
          </a:p>
          <a:p>
            <a:r>
              <a:rPr lang="en-US" sz="2400" b="1" dirty="0"/>
              <a:t>A.</a:t>
            </a:r>
            <a:r>
              <a:rPr lang="en-US" sz="2400" dirty="0"/>
              <a:t> Aim the extinguisher nozzle at the base of the fire</a:t>
            </a:r>
          </a:p>
          <a:p>
            <a:r>
              <a:rPr lang="en-US" sz="2400" b="1" dirty="0"/>
              <a:t>S.</a:t>
            </a:r>
            <a:r>
              <a:rPr lang="en-US" sz="2400" dirty="0"/>
              <a:t> Squeeze trigger</a:t>
            </a:r>
          </a:p>
          <a:p>
            <a:r>
              <a:rPr lang="en-US" sz="2400" b="1" dirty="0"/>
              <a:t>S.</a:t>
            </a:r>
            <a:r>
              <a:rPr lang="en-US" sz="2400" dirty="0"/>
              <a:t> Sweep the extinguisher from side to side</a:t>
            </a:r>
          </a:p>
          <a:p>
            <a:endParaRPr lang="en-US" dirty="0"/>
          </a:p>
        </p:txBody>
      </p:sp>
      <p:sp>
        <p:nvSpPr>
          <p:cNvPr id="4" name="Slide Number Placeholder 3"/>
          <p:cNvSpPr>
            <a:spLocks noGrp="1"/>
          </p:cNvSpPr>
          <p:nvPr>
            <p:ph type="sldNum" sz="quarter" idx="10"/>
          </p:nvPr>
        </p:nvSpPr>
        <p:spPr/>
        <p:txBody>
          <a:bodyPr/>
          <a:lstStyle/>
          <a:p>
            <a:fld id="{14CAED97-0D75-4D83-907F-D60F8152C921}" type="slidenum">
              <a:rPr lang="en-US" smtClean="0"/>
              <a:t>44</a:t>
            </a:fld>
            <a:endParaRPr lang="en-US"/>
          </a:p>
        </p:txBody>
      </p:sp>
    </p:spTree>
    <p:extLst>
      <p:ext uri="{BB962C8B-B14F-4D97-AF65-F5344CB8AC3E}">
        <p14:creationId xmlns:p14="http://schemas.microsoft.com/office/powerpoint/2010/main" val="386184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Once risks are identified…</a:t>
            </a:r>
            <a:endParaRPr lang="en-US" sz="2400" dirty="0"/>
          </a:p>
        </p:txBody>
      </p:sp>
      <p:sp>
        <p:nvSpPr>
          <p:cNvPr id="4" name="Slide Number Placeholder 3"/>
          <p:cNvSpPr>
            <a:spLocks noGrp="1"/>
          </p:cNvSpPr>
          <p:nvPr>
            <p:ph type="sldNum" sz="quarter" idx="10"/>
          </p:nvPr>
        </p:nvSpPr>
        <p:spPr/>
        <p:txBody>
          <a:bodyPr/>
          <a:lstStyle/>
          <a:p>
            <a:fld id="{14CAED97-0D75-4D83-907F-D60F8152C921}" type="slidenum">
              <a:rPr lang="en-US" smtClean="0"/>
              <a:t>11</a:t>
            </a:fld>
            <a:endParaRPr lang="en-US"/>
          </a:p>
        </p:txBody>
      </p:sp>
    </p:spTree>
    <p:extLst>
      <p:ext uri="{BB962C8B-B14F-4D97-AF65-F5344CB8AC3E}">
        <p14:creationId xmlns:p14="http://schemas.microsoft.com/office/powerpoint/2010/main" val="420766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Risks also minimized by…</a:t>
            </a:r>
          </a:p>
          <a:p>
            <a:endParaRPr lang="en-US" sz="2400" dirty="0"/>
          </a:p>
          <a:p>
            <a:r>
              <a:rPr lang="en-US" sz="2400" dirty="0" smtClean="0"/>
              <a:t>The </a:t>
            </a:r>
            <a:r>
              <a:rPr lang="en-US" sz="2400" dirty="0"/>
              <a:t>supervisor, principal investigator or laboratory instructor is responsible for determining and clearly identifying which personal protective devices are required for each task performed by employees, students, and /or other type of personnel working on College’s premises. </a:t>
            </a:r>
            <a:endParaRPr lang="en-US" sz="2400" dirty="0" smtClean="0"/>
          </a:p>
          <a:p>
            <a:endParaRPr lang="en-US" sz="2400" dirty="0"/>
          </a:p>
          <a:p>
            <a:endParaRPr lang="en-US" dirty="0"/>
          </a:p>
        </p:txBody>
      </p:sp>
      <p:sp>
        <p:nvSpPr>
          <p:cNvPr id="4" name="Slide Number Placeholder 3"/>
          <p:cNvSpPr>
            <a:spLocks noGrp="1"/>
          </p:cNvSpPr>
          <p:nvPr>
            <p:ph type="sldNum" sz="quarter" idx="10"/>
          </p:nvPr>
        </p:nvSpPr>
        <p:spPr/>
        <p:txBody>
          <a:bodyPr/>
          <a:lstStyle/>
          <a:p>
            <a:fld id="{14CAED97-0D75-4D83-907F-D60F8152C921}" type="slidenum">
              <a:rPr lang="en-US" smtClean="0"/>
              <a:t>13</a:t>
            </a:fld>
            <a:endParaRPr lang="en-US"/>
          </a:p>
        </p:txBody>
      </p:sp>
    </p:spTree>
    <p:extLst>
      <p:ext uri="{BB962C8B-B14F-4D97-AF65-F5344CB8AC3E}">
        <p14:creationId xmlns:p14="http://schemas.microsoft.com/office/powerpoint/2010/main" val="240367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 – High Efficiency Particulate Air</a:t>
            </a:r>
          </a:p>
          <a:p>
            <a:r>
              <a:rPr lang="en-US" dirty="0" smtClean="0"/>
              <a:t>Removes aerosols (dust, micro-organisms)</a:t>
            </a:r>
          </a:p>
          <a:p>
            <a:endParaRPr lang="en-US" dirty="0"/>
          </a:p>
          <a:p>
            <a:r>
              <a:rPr lang="en-US" dirty="0" smtClean="0"/>
              <a:t>Horizontal Laminar Airflow – reduces turbulence and backwash</a:t>
            </a:r>
            <a:endParaRPr lang="en-US" dirty="0"/>
          </a:p>
        </p:txBody>
      </p:sp>
      <p:sp>
        <p:nvSpPr>
          <p:cNvPr id="4" name="Slide Number Placeholder 3"/>
          <p:cNvSpPr>
            <a:spLocks noGrp="1"/>
          </p:cNvSpPr>
          <p:nvPr>
            <p:ph type="sldNum" sz="quarter" idx="10"/>
          </p:nvPr>
        </p:nvSpPr>
        <p:spPr/>
        <p:txBody>
          <a:bodyPr/>
          <a:lstStyle/>
          <a:p>
            <a:fld id="{14CAED97-0D75-4D83-907F-D60F8152C921}" type="slidenum">
              <a:rPr lang="en-US" smtClean="0"/>
              <a:t>16</a:t>
            </a:fld>
            <a:endParaRPr lang="en-US"/>
          </a:p>
        </p:txBody>
      </p:sp>
    </p:spTree>
    <p:extLst>
      <p:ext uri="{BB962C8B-B14F-4D97-AF65-F5344CB8AC3E}">
        <p14:creationId xmlns:p14="http://schemas.microsoft.com/office/powerpoint/2010/main" val="239628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sign form, turn in.</a:t>
            </a:r>
            <a:endParaRPr lang="en-US" dirty="0"/>
          </a:p>
        </p:txBody>
      </p:sp>
      <p:sp>
        <p:nvSpPr>
          <p:cNvPr id="4" name="Slide Number Placeholder 3"/>
          <p:cNvSpPr>
            <a:spLocks noGrp="1"/>
          </p:cNvSpPr>
          <p:nvPr>
            <p:ph type="sldNum" sz="quarter" idx="10"/>
          </p:nvPr>
        </p:nvSpPr>
        <p:spPr/>
        <p:txBody>
          <a:bodyPr/>
          <a:lstStyle/>
          <a:p>
            <a:fld id="{14CAED97-0D75-4D83-907F-D60F8152C921}" type="slidenum">
              <a:rPr lang="en-US" smtClean="0"/>
              <a:t>20</a:t>
            </a:fld>
            <a:endParaRPr lang="en-US"/>
          </a:p>
        </p:txBody>
      </p:sp>
    </p:spTree>
    <p:extLst>
      <p:ext uri="{BB962C8B-B14F-4D97-AF65-F5344CB8AC3E}">
        <p14:creationId xmlns:p14="http://schemas.microsoft.com/office/powerpoint/2010/main" val="342723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Sensitizer – cause through an immune response, to become allergic to the chemical</a:t>
            </a:r>
            <a:endParaRPr lang="en-US" dirty="0"/>
          </a:p>
        </p:txBody>
      </p:sp>
      <p:sp>
        <p:nvSpPr>
          <p:cNvPr id="4" name="Slide Number Placeholder 3"/>
          <p:cNvSpPr>
            <a:spLocks noGrp="1"/>
          </p:cNvSpPr>
          <p:nvPr>
            <p:ph type="sldNum" sz="quarter" idx="10"/>
          </p:nvPr>
        </p:nvSpPr>
        <p:spPr/>
        <p:txBody>
          <a:bodyPr/>
          <a:lstStyle/>
          <a:p>
            <a:fld id="{14CAED97-0D75-4D83-907F-D60F8152C921}" type="slidenum">
              <a:rPr lang="en-US" smtClean="0"/>
              <a:t>22</a:t>
            </a:fld>
            <a:endParaRPr lang="en-US"/>
          </a:p>
        </p:txBody>
      </p:sp>
    </p:spTree>
    <p:extLst>
      <p:ext uri="{BB962C8B-B14F-4D97-AF65-F5344CB8AC3E}">
        <p14:creationId xmlns:p14="http://schemas.microsoft.com/office/powerpoint/2010/main" val="117845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other hazards in the lab…</a:t>
            </a:r>
          </a:p>
          <a:p>
            <a:endParaRPr lang="en-US" dirty="0"/>
          </a:p>
          <a:p>
            <a:r>
              <a:rPr lang="en-US" dirty="0" smtClean="0"/>
              <a:t>International symbol for biological hazard</a:t>
            </a:r>
          </a:p>
          <a:p>
            <a:endParaRPr lang="en-US" dirty="0"/>
          </a:p>
          <a:p>
            <a:r>
              <a:rPr lang="en-US" dirty="0"/>
              <a:t>U</a:t>
            </a:r>
            <a:r>
              <a:rPr lang="en-US" dirty="0" smtClean="0"/>
              <a:t>sed </a:t>
            </a:r>
            <a:r>
              <a:rPr lang="en-US" dirty="0"/>
              <a:t>in the labeling of biological materials that carry a significant health risk</a:t>
            </a:r>
          </a:p>
        </p:txBody>
      </p:sp>
      <p:sp>
        <p:nvSpPr>
          <p:cNvPr id="4" name="Slide Number Placeholder 3"/>
          <p:cNvSpPr>
            <a:spLocks noGrp="1"/>
          </p:cNvSpPr>
          <p:nvPr>
            <p:ph type="sldNum" sz="quarter" idx="10"/>
          </p:nvPr>
        </p:nvSpPr>
        <p:spPr/>
        <p:txBody>
          <a:bodyPr/>
          <a:lstStyle/>
          <a:p>
            <a:fld id="{14CAED97-0D75-4D83-907F-D60F8152C921}" type="slidenum">
              <a:rPr lang="en-US" smtClean="0"/>
              <a:t>29</a:t>
            </a:fld>
            <a:endParaRPr lang="en-US"/>
          </a:p>
        </p:txBody>
      </p:sp>
    </p:spTree>
    <p:extLst>
      <p:ext uri="{BB962C8B-B14F-4D97-AF65-F5344CB8AC3E}">
        <p14:creationId xmlns:p14="http://schemas.microsoft.com/office/powerpoint/2010/main" val="97305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CAED97-0D75-4D83-907F-D60F8152C921}" type="slidenum">
              <a:rPr lang="en-US" smtClean="0"/>
              <a:t>34</a:t>
            </a:fld>
            <a:endParaRPr lang="en-US"/>
          </a:p>
        </p:txBody>
      </p:sp>
    </p:spTree>
    <p:extLst>
      <p:ext uri="{BB962C8B-B14F-4D97-AF65-F5344CB8AC3E}">
        <p14:creationId xmlns:p14="http://schemas.microsoft.com/office/powerpoint/2010/main" val="2130301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Know the risks, minimized risks now….</a:t>
            </a:r>
          </a:p>
          <a:p>
            <a:endParaRPr lang="en-US" sz="2400" dirty="0"/>
          </a:p>
          <a:p>
            <a:r>
              <a:rPr lang="en-US" sz="2400" dirty="0" smtClean="0"/>
              <a:t>Room Specific</a:t>
            </a:r>
          </a:p>
          <a:p>
            <a:endParaRPr lang="en-US" sz="2400" dirty="0"/>
          </a:p>
          <a:p>
            <a:r>
              <a:rPr lang="en-US" sz="2400" dirty="0" smtClean="0"/>
              <a:t>Evacuation Procedure – Pull fire alarm, leave building via closest exit.  Meet in parking area. Call 911.</a:t>
            </a:r>
            <a:endParaRPr lang="en-US" sz="2400" dirty="0"/>
          </a:p>
        </p:txBody>
      </p:sp>
      <p:sp>
        <p:nvSpPr>
          <p:cNvPr id="4" name="Slide Number Placeholder 3"/>
          <p:cNvSpPr>
            <a:spLocks noGrp="1"/>
          </p:cNvSpPr>
          <p:nvPr>
            <p:ph type="sldNum" sz="quarter" idx="10"/>
          </p:nvPr>
        </p:nvSpPr>
        <p:spPr/>
        <p:txBody>
          <a:bodyPr/>
          <a:lstStyle/>
          <a:p>
            <a:fld id="{14CAED97-0D75-4D83-907F-D60F8152C921}" type="slidenum">
              <a:rPr lang="en-US" smtClean="0"/>
              <a:t>39</a:t>
            </a:fld>
            <a:endParaRPr lang="en-US"/>
          </a:p>
        </p:txBody>
      </p:sp>
    </p:spTree>
    <p:extLst>
      <p:ext uri="{BB962C8B-B14F-4D97-AF65-F5344CB8AC3E}">
        <p14:creationId xmlns:p14="http://schemas.microsoft.com/office/powerpoint/2010/main" val="3890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65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13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01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9008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642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952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27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28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464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03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190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6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4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676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780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343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6/29/2018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4575079"/>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townsleyjg@cofc.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GjAD83B4Ja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S4gyNAsPCb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e7VkIuiT1k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uiB8qnlZTA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hyperlink" Target="https://wwhttps/www.youtube.com/watch?v=8queMM7VVfw" TargetMode="External"/><Relationship Id="rId2" Type="http://schemas.openxmlformats.org/officeDocument/2006/relationships/slideLayout" Target="../slideLayouts/slideLayout2.xml"/><Relationship Id="rId1" Type="http://schemas.openxmlformats.org/officeDocument/2006/relationships/video" Target="https://www.youtube.com/embed/8queMM7VVfw"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https://www.youtube.com/embed/q8UiamEWz4Q"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2.emf"/><Relationship Id="rId4" Type="http://schemas.openxmlformats.org/officeDocument/2006/relationships/package" Target="../embeddings/Microsoft_Word_Document1.docx"/></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https://www.youtube.com/embed/IiHEYtnKfF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gricemarinelab.cofc.edu/index.php" TargetMode="External"/><Relationship Id="rId2" Type="http://schemas.openxmlformats.org/officeDocument/2006/relationships/image" Target="../media/image63.tmp"/><Relationship Id="rId1" Type="http://schemas.openxmlformats.org/officeDocument/2006/relationships/slideLayout" Target="../slideLayouts/slideLayout2.xml"/><Relationship Id="rId4" Type="http://schemas.openxmlformats.org/officeDocument/2006/relationships/image" Target="../media/image64.tmp"/></Relationships>
</file>

<file path=ppt/slides/_rels/slide4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13" y="64655"/>
            <a:ext cx="8825658" cy="2850698"/>
          </a:xfrm>
        </p:spPr>
        <p:txBody>
          <a:bodyPr/>
          <a:lstStyle/>
          <a:p>
            <a:r>
              <a:rPr lang="en-US" dirty="0" smtClean="0"/>
              <a:t>Grice Marine Laboratory</a:t>
            </a:r>
            <a:endParaRPr lang="en-US" dirty="0"/>
          </a:p>
        </p:txBody>
      </p:sp>
      <p:sp>
        <p:nvSpPr>
          <p:cNvPr id="3" name="Subtitle 2"/>
          <p:cNvSpPr>
            <a:spLocks noGrp="1"/>
          </p:cNvSpPr>
          <p:nvPr>
            <p:ph type="subTitle" idx="1"/>
          </p:nvPr>
        </p:nvSpPr>
        <p:spPr>
          <a:xfrm>
            <a:off x="817105" y="2342142"/>
            <a:ext cx="8825658" cy="861420"/>
          </a:xfrm>
        </p:spPr>
        <p:txBody>
          <a:bodyPr>
            <a:noAutofit/>
          </a:bodyPr>
          <a:lstStyle/>
          <a:p>
            <a:endParaRPr lang="en-US" sz="4400" dirty="0" smtClean="0">
              <a:solidFill>
                <a:srgbClr val="FF0000"/>
              </a:solidFill>
            </a:endParaRPr>
          </a:p>
          <a:p>
            <a:r>
              <a:rPr lang="en-US" sz="3600" dirty="0" smtClean="0">
                <a:solidFill>
                  <a:schemeClr val="tx1"/>
                </a:solidFill>
              </a:rPr>
              <a:t>Safety </a:t>
            </a:r>
            <a:r>
              <a:rPr lang="en-US" sz="3600" dirty="0" smtClean="0">
                <a:solidFill>
                  <a:schemeClr val="tx1"/>
                </a:solidFill>
              </a:rPr>
              <a:t>Training Class</a:t>
            </a:r>
            <a:endParaRPr lang="en-US" sz="3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7308" y="646731"/>
            <a:ext cx="3159075" cy="3159075"/>
          </a:xfrm>
          <a:prstGeom prst="rect">
            <a:avLst/>
          </a:prstGeom>
        </p:spPr>
      </p:pic>
      <p:sp>
        <p:nvSpPr>
          <p:cNvPr id="4" name="TextBox 3"/>
          <p:cNvSpPr txBox="1"/>
          <p:nvPr/>
        </p:nvSpPr>
        <p:spPr>
          <a:xfrm>
            <a:off x="5229934" y="5076759"/>
            <a:ext cx="6825673" cy="1384995"/>
          </a:xfrm>
          <a:prstGeom prst="rect">
            <a:avLst/>
          </a:prstGeom>
          <a:noFill/>
        </p:spPr>
        <p:txBody>
          <a:bodyPr wrap="square" rtlCol="0">
            <a:spAutoFit/>
          </a:bodyPr>
          <a:lstStyle/>
          <a:p>
            <a:r>
              <a:rPr lang="en-US" sz="2800" dirty="0" smtClean="0"/>
              <a:t>Greg Townsley – Lab Manager</a:t>
            </a:r>
          </a:p>
          <a:p>
            <a:r>
              <a:rPr lang="en-US" sz="2800" dirty="0" smtClean="0">
                <a:hlinkClick r:id="rId4"/>
              </a:rPr>
              <a:t>townsleyjg@cofc.edu</a:t>
            </a:r>
            <a:endParaRPr lang="en-US" sz="2800" dirty="0" smtClean="0"/>
          </a:p>
          <a:p>
            <a:r>
              <a:rPr lang="en-US" sz="2800" dirty="0" smtClean="0"/>
              <a:t>843-953-9174</a:t>
            </a:r>
            <a:endParaRPr lang="en-US" sz="2800" dirty="0"/>
          </a:p>
        </p:txBody>
      </p:sp>
    </p:spTree>
    <p:extLst>
      <p:ext uri="{BB962C8B-B14F-4D97-AF65-F5344CB8AC3E}">
        <p14:creationId xmlns:p14="http://schemas.microsoft.com/office/powerpoint/2010/main" val="293322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Minimizing Risk</a:t>
            </a:r>
            <a:endParaRPr lang="en-US" dirty="0"/>
          </a:p>
        </p:txBody>
      </p:sp>
      <p:sp>
        <p:nvSpPr>
          <p:cNvPr id="3" name="Content Placeholder 2"/>
          <p:cNvSpPr>
            <a:spLocks noGrp="1"/>
          </p:cNvSpPr>
          <p:nvPr>
            <p:ph idx="1"/>
          </p:nvPr>
        </p:nvSpPr>
        <p:spPr/>
        <p:txBody>
          <a:bodyPr>
            <a:normAutofit/>
          </a:bodyPr>
          <a:lstStyle/>
          <a:p>
            <a:pPr lvl="2"/>
            <a:r>
              <a:rPr lang="en-US" sz="2400" dirty="0"/>
              <a:t>Standard operating procedures (SOPs)</a:t>
            </a:r>
          </a:p>
          <a:p>
            <a:pPr lvl="2"/>
            <a:r>
              <a:rPr lang="en-US" sz="2400" dirty="0"/>
              <a:t>Personal protective equipment (PPE</a:t>
            </a:r>
            <a:r>
              <a:rPr lang="en-US" sz="2400" dirty="0" smtClean="0"/>
              <a:t>)</a:t>
            </a:r>
            <a:endParaRPr lang="en-US" sz="2400" dirty="0"/>
          </a:p>
          <a:p>
            <a:pPr lvl="2"/>
            <a:r>
              <a:rPr lang="en-US" sz="2400" dirty="0"/>
              <a:t>Engineering controls</a:t>
            </a:r>
          </a:p>
          <a:p>
            <a:pPr lvl="2"/>
            <a:r>
              <a:rPr lang="en-US" sz="2400" dirty="0"/>
              <a:t>General </a:t>
            </a:r>
            <a:r>
              <a:rPr lang="en-US" sz="2400" dirty="0" smtClean="0"/>
              <a:t>lab </a:t>
            </a:r>
            <a:r>
              <a:rPr lang="en-US" sz="2400" dirty="0"/>
              <a:t>rules and prudent practices</a:t>
            </a:r>
          </a:p>
          <a:p>
            <a:pPr lvl="2"/>
            <a:r>
              <a:rPr lang="en-US" sz="2400" dirty="0"/>
              <a:t>Chemical Hygiene Plan (</a:t>
            </a:r>
            <a:r>
              <a:rPr lang="en-US" sz="2400" dirty="0" smtClean="0"/>
              <a:t>CHP)</a:t>
            </a:r>
            <a:endParaRPr lang="en-US" sz="2400" dirty="0"/>
          </a:p>
        </p:txBody>
      </p:sp>
    </p:spTree>
    <p:extLst>
      <p:ext uri="{BB962C8B-B14F-4D97-AF65-F5344CB8AC3E}">
        <p14:creationId xmlns:p14="http://schemas.microsoft.com/office/powerpoint/2010/main" val="427954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9755" y="289201"/>
            <a:ext cx="10366309" cy="1400530"/>
          </a:xfrm>
        </p:spPr>
        <p:txBody>
          <a:bodyPr/>
          <a:lstStyle/>
          <a:p>
            <a:r>
              <a:rPr lang="en-US" dirty="0" smtClean="0"/>
              <a:t>Minimizing Risk - Standard Operating Procedures (SOPs)</a:t>
            </a:r>
            <a:br>
              <a:rPr lang="en-US" dirty="0" smtClean="0"/>
            </a:br>
            <a:r>
              <a:rPr lang="en-US" dirty="0"/>
              <a:t/>
            </a:r>
            <a:br>
              <a:rPr lang="en-US" dirty="0"/>
            </a:br>
            <a:r>
              <a:rPr lang="en-US" dirty="0" smtClean="0"/>
              <a:t/>
            </a:r>
            <a:br>
              <a:rPr lang="en-US" dirty="0" smtClean="0"/>
            </a:br>
            <a:endParaRPr lang="en-US" dirty="0"/>
          </a:p>
        </p:txBody>
      </p:sp>
      <p:sp>
        <p:nvSpPr>
          <p:cNvPr id="3" name="Content Placeholder 2"/>
          <p:cNvSpPr>
            <a:spLocks noGrp="1"/>
          </p:cNvSpPr>
          <p:nvPr>
            <p:ph idx="1"/>
          </p:nvPr>
        </p:nvSpPr>
        <p:spPr>
          <a:xfrm>
            <a:off x="1402723" y="1519410"/>
            <a:ext cx="8946541" cy="4195481"/>
          </a:xfrm>
        </p:spPr>
        <p:txBody>
          <a:bodyPr>
            <a:normAutofit/>
          </a:bodyPr>
          <a:lstStyle/>
          <a:p>
            <a:pPr marL="0" indent="0">
              <a:buNone/>
            </a:pPr>
            <a:endParaRPr lang="en-US" dirty="0" smtClean="0"/>
          </a:p>
          <a:p>
            <a:r>
              <a:rPr lang="en-US" sz="2400" dirty="0" smtClean="0"/>
              <a:t>SOPs are written procedures directing how to safely work with hazardous materials</a:t>
            </a:r>
          </a:p>
          <a:p>
            <a:pPr>
              <a:lnSpc>
                <a:spcPct val="80000"/>
              </a:lnSpc>
            </a:pPr>
            <a:r>
              <a:rPr lang="en-US" altLang="en-US" sz="2400" dirty="0"/>
              <a:t>Lab-specific SOPs are required for any work with hazardous </a:t>
            </a:r>
            <a:r>
              <a:rPr lang="en-US" altLang="en-US" sz="2400" dirty="0" smtClean="0"/>
              <a:t>chemicals </a:t>
            </a:r>
            <a:r>
              <a:rPr lang="en-US" altLang="en-US" sz="2400" dirty="0"/>
              <a:t>or any application of hazardous operations specific to the </a:t>
            </a:r>
            <a:r>
              <a:rPr lang="en-US" altLang="en-US" sz="2400" dirty="0" smtClean="0"/>
              <a:t>protocol</a:t>
            </a:r>
          </a:p>
          <a:p>
            <a:pPr>
              <a:lnSpc>
                <a:spcPct val="80000"/>
              </a:lnSpc>
            </a:pPr>
            <a:r>
              <a:rPr lang="en-US" altLang="en-US" sz="2400" dirty="0" smtClean="0"/>
              <a:t>Developed by PI (principal investigator) or lab director</a:t>
            </a:r>
          </a:p>
          <a:p>
            <a:pPr>
              <a:lnSpc>
                <a:spcPct val="80000"/>
              </a:lnSpc>
            </a:pPr>
            <a:r>
              <a:rPr lang="en-US" altLang="en-US" sz="2400" dirty="0" smtClean="0"/>
              <a:t>Follow them!</a:t>
            </a:r>
            <a:endParaRPr lang="en-US" altLang="en-US" sz="2400" dirty="0"/>
          </a:p>
          <a:p>
            <a:pPr>
              <a:lnSpc>
                <a:spcPct val="80000"/>
              </a:lnSpc>
              <a:buFont typeface="Wingdings" panose="05000000000000000000" pitchFamily="2" charset="2"/>
              <a:buNone/>
            </a:pPr>
            <a:endParaRPr lang="en-US" altLang="en-US" dirty="0" smtClean="0"/>
          </a:p>
          <a:p>
            <a:endParaRPr lang="en-US" dirty="0" smtClean="0"/>
          </a:p>
          <a:p>
            <a:endParaRPr lang="en-US" dirty="0"/>
          </a:p>
        </p:txBody>
      </p:sp>
    </p:spTree>
    <p:extLst>
      <p:ext uri="{BB962C8B-B14F-4D97-AF65-F5344CB8AC3E}">
        <p14:creationId xmlns:p14="http://schemas.microsoft.com/office/powerpoint/2010/main" val="169733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203" y="330054"/>
            <a:ext cx="9404723" cy="1400530"/>
          </a:xfrm>
        </p:spPr>
        <p:txBody>
          <a:bodyPr/>
          <a:lstStyle/>
          <a:p>
            <a:r>
              <a:rPr lang="en-US" dirty="0" smtClean="0"/>
              <a:t>Minimizing Risk - PPE</a:t>
            </a:r>
            <a:endParaRPr lang="en-US" dirty="0"/>
          </a:p>
        </p:txBody>
      </p:sp>
      <p:pic>
        <p:nvPicPr>
          <p:cNvPr id="4" name="GjAD83B4JaY"/>
          <p:cNvPicPr>
            <a:picLocks noGrp="1" noRot="1" noChangeAspect="1"/>
          </p:cNvPicPr>
          <p:nvPr>
            <p:ph idx="1"/>
            <a:videoFile r:link="rId1"/>
          </p:nvPr>
        </p:nvPicPr>
        <p:blipFill>
          <a:blip r:embed="rId3"/>
          <a:stretch>
            <a:fillRect/>
          </a:stretch>
        </p:blipFill>
        <p:spPr>
          <a:xfrm>
            <a:off x="2315464" y="1251880"/>
            <a:ext cx="7319189" cy="5494607"/>
          </a:xfrm>
          <a:prstGeom prst="rect">
            <a:avLst/>
          </a:prstGeom>
        </p:spPr>
      </p:pic>
    </p:spTree>
    <p:extLst>
      <p:ext uri="{BB962C8B-B14F-4D97-AF65-F5344CB8AC3E}">
        <p14:creationId xmlns:p14="http://schemas.microsoft.com/office/powerpoint/2010/main" val="90390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7227"/>
            <a:ext cx="10242713" cy="1400530"/>
          </a:xfrm>
        </p:spPr>
        <p:txBody>
          <a:bodyPr/>
          <a:lstStyle/>
          <a:p>
            <a:r>
              <a:rPr lang="en-US" dirty="0" smtClean="0"/>
              <a:t>Minimizing Risk - Personal </a:t>
            </a:r>
            <a:r>
              <a:rPr lang="en-US" dirty="0"/>
              <a:t>P</a:t>
            </a:r>
            <a:r>
              <a:rPr lang="en-US" dirty="0" smtClean="0"/>
              <a:t>rotective Equipment</a:t>
            </a:r>
            <a:r>
              <a:rPr lang="en-US" sz="4400" dirty="0" smtClean="0"/>
              <a:t/>
            </a:r>
            <a:br>
              <a:rPr lang="en-US" sz="4400" dirty="0" smtClean="0"/>
            </a:br>
            <a:endParaRPr lang="en-US" sz="2400" dirty="0"/>
          </a:p>
        </p:txBody>
      </p:sp>
      <p:sp>
        <p:nvSpPr>
          <p:cNvPr id="4" name="Content Placeholder 3"/>
          <p:cNvSpPr>
            <a:spLocks noGrp="1"/>
          </p:cNvSpPr>
          <p:nvPr>
            <p:ph idx="1"/>
          </p:nvPr>
        </p:nvSpPr>
        <p:spPr>
          <a:xfrm>
            <a:off x="646111" y="3126695"/>
            <a:ext cx="5403707" cy="4195481"/>
          </a:xfrm>
        </p:spPr>
        <p:txBody>
          <a:bodyPr/>
          <a:lstStyle/>
          <a:p>
            <a:r>
              <a:rPr lang="en-US" dirty="0"/>
              <a:t>Safety glasses/goggles</a:t>
            </a:r>
          </a:p>
          <a:p>
            <a:r>
              <a:rPr lang="en-US" dirty="0"/>
              <a:t>Lab coats or other protective garments</a:t>
            </a:r>
          </a:p>
          <a:p>
            <a:r>
              <a:rPr lang="en-US" dirty="0" smtClean="0"/>
              <a:t>Gloves – Nitrile most common.  Latex no longer used</a:t>
            </a:r>
            <a:endParaRPr lang="en-US" dirty="0"/>
          </a:p>
          <a:p>
            <a:r>
              <a:rPr lang="en-US" dirty="0" smtClean="0"/>
              <a:t>Mask/respirator – only when fitted and approved by EH&amp;S</a:t>
            </a:r>
            <a:endParaRPr lang="en-US" dirty="0"/>
          </a:p>
          <a:p>
            <a:r>
              <a:rPr lang="en-US" dirty="0"/>
              <a:t>Ear </a:t>
            </a:r>
            <a:r>
              <a:rPr lang="en-US" dirty="0" smtClean="0"/>
              <a:t>plugs (workshop tools)</a:t>
            </a:r>
            <a:endParaRPr lang="en-US" dirty="0"/>
          </a:p>
          <a:p>
            <a:pPr marL="0" indent="0">
              <a:buNone/>
            </a:pPr>
            <a:endParaRPr lang="en-US" dirty="0"/>
          </a:p>
          <a:p>
            <a:pPr marL="0" indent="0">
              <a:buNone/>
            </a:pPr>
            <a:endParaRPr lang="en-US" dirty="0"/>
          </a:p>
        </p:txBody>
      </p:sp>
      <p:sp>
        <p:nvSpPr>
          <p:cNvPr id="3" name="Rectangle 2"/>
          <p:cNvSpPr/>
          <p:nvPr/>
        </p:nvSpPr>
        <p:spPr>
          <a:xfrm>
            <a:off x="646111" y="1677757"/>
            <a:ext cx="9929091" cy="1200329"/>
          </a:xfrm>
          <a:prstGeom prst="rect">
            <a:avLst/>
          </a:prstGeom>
        </p:spPr>
        <p:txBody>
          <a:bodyPr wrap="square">
            <a:spAutoFit/>
          </a:bodyPr>
          <a:lstStyle/>
          <a:p>
            <a:r>
              <a:rPr lang="en-US" dirty="0"/>
              <a:t>The supervisor, principal investigator or laboratory instructor is responsible for determining and clearly identifying which personal protective devices are required for each task performed by employees, students, and /or other type of personnel working on </a:t>
            </a:r>
            <a:r>
              <a:rPr lang="en-US" dirty="0" smtClean="0"/>
              <a:t>CofC property.</a:t>
            </a:r>
            <a:endParaRPr lang="en-US" dirty="0"/>
          </a:p>
        </p:txBody>
      </p:sp>
      <p:pic>
        <p:nvPicPr>
          <p:cNvPr id="2052" name="Picture 4" descr="http://www.sciencenc.com/event-help/Eye-Protection/glasses%20no%20wr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647" y="2878086"/>
            <a:ext cx="1976657" cy="14685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ciencenc.com/event-help/Eye-Protection/goggles%20direc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552" y="2908355"/>
            <a:ext cx="18669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stogame.files.wordpress.com/2013/10/unlock_professorfrin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5737" y="2679442"/>
            <a:ext cx="1219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envirosafetyproducts.com/media/catalog/product/cache/2/image/265x/9df78eab33525d08d6e5fb8d27136e95/7/7/775-3MM52P71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4400" y="4584442"/>
            <a:ext cx="1891640" cy="189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61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Glove Use:</a:t>
            </a:r>
            <a:endParaRPr lang="en-US" dirty="0"/>
          </a:p>
        </p:txBody>
      </p:sp>
      <p:sp>
        <p:nvSpPr>
          <p:cNvPr id="3" name="Content Placeholder 2"/>
          <p:cNvSpPr>
            <a:spLocks noGrp="1"/>
          </p:cNvSpPr>
          <p:nvPr>
            <p:ph idx="1"/>
          </p:nvPr>
        </p:nvSpPr>
        <p:spPr>
          <a:xfrm>
            <a:off x="646111" y="1701937"/>
            <a:ext cx="8946541" cy="4195481"/>
          </a:xfrm>
        </p:spPr>
        <p:txBody>
          <a:bodyPr/>
          <a:lstStyle/>
          <a:p>
            <a:pPr>
              <a:lnSpc>
                <a:spcPct val="80000"/>
              </a:lnSpc>
            </a:pPr>
            <a:r>
              <a:rPr lang="en-US" sz="2400" dirty="0" smtClean="0"/>
              <a:t>Check </a:t>
            </a:r>
            <a:r>
              <a:rPr lang="en-US" sz="2400" dirty="0"/>
              <a:t>gloves (even new ones) for physical </a:t>
            </a:r>
            <a:r>
              <a:rPr lang="en-US" sz="2400" dirty="0" smtClean="0"/>
              <a:t>damage. </a:t>
            </a:r>
            <a:endParaRPr lang="en-US" sz="2400" dirty="0"/>
          </a:p>
          <a:p>
            <a:pPr>
              <a:lnSpc>
                <a:spcPct val="80000"/>
              </a:lnSpc>
            </a:pPr>
            <a:r>
              <a:rPr lang="en-US" sz="2400" dirty="0"/>
              <a:t>Some gloves, especially lightweight disposables, may be flammable.</a:t>
            </a:r>
          </a:p>
          <a:p>
            <a:pPr>
              <a:lnSpc>
                <a:spcPct val="80000"/>
              </a:lnSpc>
            </a:pPr>
            <a:r>
              <a:rPr lang="en-US" sz="2400" dirty="0"/>
              <a:t>Avoid the contaminated exterior contacting the skin. </a:t>
            </a:r>
          </a:p>
          <a:p>
            <a:pPr>
              <a:lnSpc>
                <a:spcPct val="80000"/>
              </a:lnSpc>
            </a:pPr>
            <a:r>
              <a:rPr lang="en-US" sz="2400" dirty="0"/>
              <a:t>Dispose of contaminated gloves </a:t>
            </a:r>
            <a:r>
              <a:rPr lang="en-US" sz="2400" dirty="0" smtClean="0"/>
              <a:t>in proper container. </a:t>
            </a:r>
            <a:endParaRPr lang="en-US" sz="2400" dirty="0"/>
          </a:p>
          <a:p>
            <a:pPr>
              <a:lnSpc>
                <a:spcPct val="80000"/>
              </a:lnSpc>
            </a:pPr>
            <a:r>
              <a:rPr lang="en-US" sz="2400" dirty="0"/>
              <a:t>Do not attempt to re-use disposable gloves. </a:t>
            </a:r>
          </a:p>
          <a:p>
            <a:pPr>
              <a:lnSpc>
                <a:spcPct val="80000"/>
              </a:lnSpc>
            </a:pPr>
            <a:r>
              <a:rPr lang="en-US" sz="2400" dirty="0"/>
              <a:t>Never wear possibly contaminated gloves outside of the laboratory or to handle telephones, computer keyboards, etc. </a:t>
            </a:r>
            <a:endParaRPr lang="en-US" sz="2400" dirty="0" smtClean="0"/>
          </a:p>
          <a:p>
            <a:pPr>
              <a:lnSpc>
                <a:spcPct val="80000"/>
              </a:lnSpc>
            </a:pPr>
            <a:endParaRPr lang="en-US" dirty="0"/>
          </a:p>
          <a:p>
            <a:endParaRPr lang="en-US" dirty="0"/>
          </a:p>
        </p:txBody>
      </p:sp>
      <p:sp>
        <p:nvSpPr>
          <p:cNvPr id="4" name="AutoShape 2" descr="Image result for nitrile glov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www.usascientific.com/productimages/nitrilecobalt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2779" y="618973"/>
            <a:ext cx="2165928" cy="21659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coopersafety.com/BEST-Nitrile-Disposable-Gloves.jpeg?id=31102&amp;W=600&amp;H=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853" y="3310218"/>
            <a:ext cx="1918854" cy="191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1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Glove Removal</a:t>
            </a:r>
            <a:endParaRPr lang="en-US" dirty="0"/>
          </a:p>
        </p:txBody>
      </p:sp>
      <p:pic>
        <p:nvPicPr>
          <p:cNvPr id="4" name="S4gyNAsPCbU"/>
          <p:cNvPicPr>
            <a:picLocks noGrp="1" noRot="1" noChangeAspect="1"/>
          </p:cNvPicPr>
          <p:nvPr>
            <p:ph idx="1"/>
            <a:videoFile r:link="rId1"/>
          </p:nvPr>
        </p:nvPicPr>
        <p:blipFill>
          <a:blip r:embed="rId3"/>
          <a:stretch>
            <a:fillRect/>
          </a:stretch>
        </p:blipFill>
        <p:spPr>
          <a:xfrm>
            <a:off x="2769033" y="2139576"/>
            <a:ext cx="5911426" cy="3845588"/>
          </a:xfrm>
          <a:prstGeom prst="rect">
            <a:avLst/>
          </a:prstGeom>
        </p:spPr>
      </p:pic>
    </p:spTree>
    <p:extLst>
      <p:ext uri="{BB962C8B-B14F-4D97-AF65-F5344CB8AC3E}">
        <p14:creationId xmlns:p14="http://schemas.microsoft.com/office/powerpoint/2010/main" val="34995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72" y="260807"/>
            <a:ext cx="9404723" cy="1400530"/>
          </a:xfrm>
        </p:spPr>
        <p:txBody>
          <a:bodyPr/>
          <a:lstStyle/>
          <a:p>
            <a:r>
              <a:rPr lang="en-US" dirty="0" smtClean="0"/>
              <a:t>Minimizing Risk – Engineering Controls/Containment </a:t>
            </a:r>
            <a:r>
              <a:rPr lang="en-US" dirty="0"/>
              <a:t>D</a:t>
            </a:r>
            <a:r>
              <a:rPr lang="en-US" dirty="0" smtClean="0"/>
              <a:t>evices</a:t>
            </a:r>
            <a:endParaRPr lang="en-US" dirty="0"/>
          </a:p>
        </p:txBody>
      </p:sp>
      <p:sp>
        <p:nvSpPr>
          <p:cNvPr id="3" name="Content Placeholder 2"/>
          <p:cNvSpPr>
            <a:spLocks noGrp="1"/>
          </p:cNvSpPr>
          <p:nvPr>
            <p:ph idx="1"/>
          </p:nvPr>
        </p:nvSpPr>
        <p:spPr>
          <a:xfrm>
            <a:off x="562672" y="1600828"/>
            <a:ext cx="8946541" cy="4195481"/>
          </a:xfrm>
        </p:spPr>
        <p:txBody>
          <a:bodyPr/>
          <a:lstStyle/>
          <a:p>
            <a:r>
              <a:rPr lang="en-US" dirty="0" smtClean="0"/>
              <a:t>Chemical Fume Hood (210, 209, 205, 113)</a:t>
            </a:r>
          </a:p>
          <a:p>
            <a:pPr lvl="1"/>
            <a:r>
              <a:rPr lang="en-US" dirty="0" smtClean="0"/>
              <a:t>Helps reduce exposure to hazardous liquids, vapors, dusts and mists</a:t>
            </a:r>
          </a:p>
          <a:p>
            <a:r>
              <a:rPr lang="en-US" dirty="0" smtClean="0"/>
              <a:t>Biosafety Cabinet (Plante 205)</a:t>
            </a:r>
          </a:p>
          <a:p>
            <a:pPr lvl="1"/>
            <a:r>
              <a:rPr lang="en-US" dirty="0" smtClean="0"/>
              <a:t>Provides personal and environmental protection from potentially infectious agents. HEPA filter and UV.</a:t>
            </a:r>
          </a:p>
          <a:p>
            <a:pPr lvl="1"/>
            <a:r>
              <a:rPr lang="en-US" dirty="0" smtClean="0"/>
              <a:t>Moderate to High risk infectious agents (BSL2 and BSL3)</a:t>
            </a:r>
          </a:p>
          <a:p>
            <a:r>
              <a:rPr lang="en-US" dirty="0" smtClean="0"/>
              <a:t>Clean Bench (MCF 210, Isaure’s lab)</a:t>
            </a:r>
          </a:p>
          <a:p>
            <a:pPr lvl="1"/>
            <a:r>
              <a:rPr lang="en-US" dirty="0" smtClean="0"/>
              <a:t>Protects work material </a:t>
            </a:r>
            <a:r>
              <a:rPr lang="en-US" u="sng" dirty="0" smtClean="0"/>
              <a:t>from</a:t>
            </a:r>
            <a:r>
              <a:rPr lang="en-US" dirty="0" smtClean="0"/>
              <a:t> contamination. HEPA filter and UV.</a:t>
            </a:r>
          </a:p>
          <a:p>
            <a:pPr lvl="1"/>
            <a:endParaRPr lang="en-US" dirty="0"/>
          </a:p>
        </p:txBody>
      </p:sp>
      <p:pic>
        <p:nvPicPr>
          <p:cNvPr id="5130" name="Picture 10" descr="Image result for biosafety cabinet air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981" y="4974993"/>
            <a:ext cx="2333665" cy="1653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ars.usda.gov/sp2userfiles/ad_hoc/19000000SafetyHealthandEnvironmentalTraining/graphics/FumehoodAc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854" y="4974994"/>
            <a:ext cx="2335493" cy="164263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lean Ben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2209" y="4974993"/>
            <a:ext cx="2265186" cy="165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4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08028" cy="1400530"/>
          </a:xfrm>
        </p:spPr>
        <p:txBody>
          <a:bodyPr/>
          <a:lstStyle/>
          <a:p>
            <a:r>
              <a:rPr lang="en-US" dirty="0" smtClean="0"/>
              <a:t>Chemical Fume Hood Use Rules</a:t>
            </a:r>
            <a:endParaRPr lang="en-US" dirty="0"/>
          </a:p>
        </p:txBody>
      </p:sp>
      <p:sp>
        <p:nvSpPr>
          <p:cNvPr id="3" name="Content Placeholder 2"/>
          <p:cNvSpPr>
            <a:spLocks noGrp="1"/>
          </p:cNvSpPr>
          <p:nvPr>
            <p:ph idx="1"/>
          </p:nvPr>
        </p:nvSpPr>
        <p:spPr>
          <a:xfrm>
            <a:off x="646111" y="1588491"/>
            <a:ext cx="9089016" cy="4195481"/>
          </a:xfrm>
        </p:spPr>
        <p:txBody>
          <a:bodyPr/>
          <a:lstStyle/>
          <a:p>
            <a:r>
              <a:rPr lang="en-US" dirty="0" smtClean="0"/>
              <a:t>Use when required by SOP and SDS</a:t>
            </a:r>
          </a:p>
          <a:p>
            <a:r>
              <a:rPr lang="en-US" dirty="0" smtClean="0"/>
              <a:t>Follow sash height stated on CFH certificate</a:t>
            </a:r>
            <a:endParaRPr lang="en-US" dirty="0"/>
          </a:p>
          <a:p>
            <a:r>
              <a:rPr lang="en-US" dirty="0"/>
              <a:t>Keep experiments</a:t>
            </a:r>
          </a:p>
          <a:p>
            <a:pPr lvl="1"/>
            <a:r>
              <a:rPr lang="en-US" dirty="0"/>
              <a:t>6-12” from front</a:t>
            </a:r>
          </a:p>
          <a:p>
            <a:pPr lvl="1"/>
            <a:r>
              <a:rPr lang="en-US" dirty="0"/>
              <a:t>1-2” from </a:t>
            </a:r>
            <a:r>
              <a:rPr lang="en-US" dirty="0" smtClean="0"/>
              <a:t>back </a:t>
            </a:r>
          </a:p>
          <a:p>
            <a:pPr lvl="1"/>
            <a:r>
              <a:rPr lang="en-US" dirty="0" smtClean="0"/>
              <a:t>Don’t block slots/baffles</a:t>
            </a:r>
            <a:endParaRPr lang="en-US" dirty="0"/>
          </a:p>
          <a:p>
            <a:r>
              <a:rPr lang="en-US" dirty="0"/>
              <a:t>Keep sash down as far as </a:t>
            </a:r>
            <a:r>
              <a:rPr lang="en-US" dirty="0" smtClean="0"/>
              <a:t>possible and no higher than working height</a:t>
            </a:r>
            <a:endParaRPr lang="en-US" dirty="0"/>
          </a:p>
          <a:p>
            <a:r>
              <a:rPr lang="en-US" dirty="0"/>
              <a:t>Don’t overcrowd </a:t>
            </a:r>
            <a:r>
              <a:rPr lang="en-US" dirty="0" smtClean="0"/>
              <a:t>the bench surface</a:t>
            </a:r>
            <a:endParaRPr lang="en-US" dirty="0"/>
          </a:p>
          <a:p>
            <a:r>
              <a:rPr lang="en-US" dirty="0"/>
              <a:t>Notify </a:t>
            </a:r>
            <a:r>
              <a:rPr lang="en-US" dirty="0" smtClean="0"/>
              <a:t>Lab </a:t>
            </a:r>
            <a:r>
              <a:rPr lang="en-US" dirty="0"/>
              <a:t>M</a:t>
            </a:r>
            <a:r>
              <a:rPr lang="en-US" dirty="0" smtClean="0"/>
              <a:t>anager </a:t>
            </a:r>
            <a:r>
              <a:rPr lang="en-US" dirty="0"/>
              <a:t>of any </a:t>
            </a:r>
            <a:r>
              <a:rPr lang="en-US" dirty="0" smtClean="0"/>
              <a:t>Fume Hood problems</a:t>
            </a:r>
            <a:endParaRPr lang="en-US" dirty="0"/>
          </a:p>
          <a:p>
            <a:endParaRPr lang="en-US" dirty="0"/>
          </a:p>
        </p:txBody>
      </p:sp>
      <p:pic>
        <p:nvPicPr>
          <p:cNvPr id="5" name="Picture 4" descr="http://static.coleparmer.com/large_images/09056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682" y="3906980"/>
            <a:ext cx="2249569" cy="27821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303" y="1209964"/>
            <a:ext cx="2038769" cy="2864868"/>
          </a:xfrm>
          <a:prstGeom prst="rect">
            <a:avLst/>
          </a:prstGeom>
        </p:spPr>
      </p:pic>
    </p:spTree>
    <p:extLst>
      <p:ext uri="{BB962C8B-B14F-4D97-AF65-F5344CB8AC3E}">
        <p14:creationId xmlns:p14="http://schemas.microsoft.com/office/powerpoint/2010/main" val="18779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Minimizing Risk - General Lab Rules and Prudent Practices:</a:t>
            </a:r>
            <a:endParaRPr lang="en-US" dirty="0"/>
          </a:p>
        </p:txBody>
      </p:sp>
      <p:sp>
        <p:nvSpPr>
          <p:cNvPr id="3" name="Content Placeholder 2"/>
          <p:cNvSpPr>
            <a:spLocks noGrp="1"/>
          </p:cNvSpPr>
          <p:nvPr>
            <p:ph idx="1"/>
          </p:nvPr>
        </p:nvSpPr>
        <p:spPr>
          <a:xfrm>
            <a:off x="1103312" y="2052918"/>
            <a:ext cx="9980324" cy="4195481"/>
          </a:xfrm>
        </p:spPr>
        <p:txBody>
          <a:bodyPr>
            <a:normAutofit/>
          </a:bodyPr>
          <a:lstStyle/>
          <a:p>
            <a:r>
              <a:rPr lang="en-US" dirty="0" smtClean="0"/>
              <a:t>Closed toed shoes are required in labs (no flip flops)</a:t>
            </a:r>
          </a:p>
          <a:p>
            <a:r>
              <a:rPr lang="en-US" dirty="0" smtClean="0"/>
              <a:t>Confine loose hair and clothing</a:t>
            </a:r>
          </a:p>
          <a:p>
            <a:r>
              <a:rPr lang="en-US" dirty="0" smtClean="0"/>
              <a:t>No drinking or eating is allowed in the labs (209 designated area exception)</a:t>
            </a:r>
          </a:p>
          <a:p>
            <a:r>
              <a:rPr lang="en-US" dirty="0" smtClean="0"/>
              <a:t>Always leave your work area clean and orderly</a:t>
            </a:r>
          </a:p>
          <a:p>
            <a:r>
              <a:rPr lang="en-US" dirty="0"/>
              <a:t>Never remove chemicals, biological samples, or laboratory equipment from a lab without proper authorization </a:t>
            </a:r>
          </a:p>
          <a:p>
            <a:r>
              <a:rPr lang="en-US" dirty="0"/>
              <a:t> Do not work alone in the laboratory if you are working with hazardous materials or equipment </a:t>
            </a:r>
            <a:endParaRPr lang="en-US" dirty="0" smtClean="0"/>
          </a:p>
          <a:p>
            <a:r>
              <a:rPr lang="en-US" dirty="0"/>
              <a:t>Never leave an experiment unattended unless proper safety precautions are in place </a:t>
            </a:r>
            <a:endParaRPr lang="en-US" dirty="0" smtClean="0"/>
          </a:p>
        </p:txBody>
      </p:sp>
    </p:spTree>
    <p:extLst>
      <p:ext uri="{BB962C8B-B14F-4D97-AF65-F5344CB8AC3E}">
        <p14:creationId xmlns:p14="http://schemas.microsoft.com/office/powerpoint/2010/main" val="48176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7VkIuiT1kU"/>
          <p:cNvPicPr>
            <a:picLocks noRot="1" noChangeAspect="1"/>
          </p:cNvPicPr>
          <p:nvPr>
            <a:videoFile r:link="rId1"/>
          </p:nvPr>
        </p:nvPicPr>
        <p:blipFill>
          <a:blip r:embed="rId3"/>
          <a:stretch>
            <a:fillRect/>
          </a:stretch>
        </p:blipFill>
        <p:spPr>
          <a:xfrm>
            <a:off x="1681018" y="489527"/>
            <a:ext cx="8817649" cy="5855855"/>
          </a:xfrm>
          <a:prstGeom prst="rect">
            <a:avLst/>
          </a:prstGeom>
        </p:spPr>
      </p:pic>
    </p:spTree>
    <p:extLst>
      <p:ext uri="{BB962C8B-B14F-4D97-AF65-F5344CB8AC3E}">
        <p14:creationId xmlns:p14="http://schemas.microsoft.com/office/powerpoint/2010/main" val="614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93" y="120209"/>
            <a:ext cx="9404723" cy="1400530"/>
          </a:xfrm>
        </p:spPr>
        <p:txBody>
          <a:bodyPr/>
          <a:lstStyle/>
          <a:p>
            <a:r>
              <a:rPr lang="en-US" dirty="0" smtClean="0"/>
              <a:t>Outline:</a:t>
            </a:r>
            <a:endParaRPr lang="en-US" dirty="0"/>
          </a:p>
        </p:txBody>
      </p:sp>
      <p:sp>
        <p:nvSpPr>
          <p:cNvPr id="3" name="Content Placeholder 2"/>
          <p:cNvSpPr>
            <a:spLocks noGrp="1"/>
          </p:cNvSpPr>
          <p:nvPr>
            <p:ph idx="1"/>
          </p:nvPr>
        </p:nvSpPr>
        <p:spPr>
          <a:xfrm>
            <a:off x="2012454" y="1088968"/>
            <a:ext cx="9513984" cy="5892098"/>
          </a:xfrm>
        </p:spPr>
        <p:txBody>
          <a:bodyPr>
            <a:normAutofit/>
          </a:bodyPr>
          <a:lstStyle/>
          <a:p>
            <a:r>
              <a:rPr lang="en-US" dirty="0" smtClean="0"/>
              <a:t>Lab safety guidelines</a:t>
            </a:r>
          </a:p>
          <a:p>
            <a:pPr lvl="1"/>
            <a:r>
              <a:rPr lang="en-US" dirty="0" smtClean="0"/>
              <a:t>Knowing the risks by understanding:</a:t>
            </a:r>
          </a:p>
          <a:p>
            <a:pPr lvl="2"/>
            <a:r>
              <a:rPr lang="en-US" dirty="0" smtClean="0"/>
              <a:t>Globally Harmonized System </a:t>
            </a:r>
            <a:r>
              <a:rPr lang="en-US" dirty="0"/>
              <a:t>(GHS) of classification and labeling of </a:t>
            </a:r>
            <a:r>
              <a:rPr lang="en-US" dirty="0" smtClean="0"/>
              <a:t>chemicals</a:t>
            </a:r>
          </a:p>
          <a:p>
            <a:pPr lvl="3"/>
            <a:r>
              <a:rPr lang="en-US" dirty="0" smtClean="0"/>
              <a:t>Safety </a:t>
            </a:r>
            <a:r>
              <a:rPr lang="en-US" dirty="0"/>
              <a:t>Data Sheets  (SDSs</a:t>
            </a:r>
            <a:r>
              <a:rPr lang="en-US" dirty="0" smtClean="0"/>
              <a:t>) – What they contain</a:t>
            </a:r>
          </a:p>
          <a:p>
            <a:pPr lvl="3"/>
            <a:r>
              <a:rPr lang="en-US" dirty="0"/>
              <a:t>Hazard communication symbols and pictograms – What they </a:t>
            </a:r>
            <a:r>
              <a:rPr lang="en-US" dirty="0" smtClean="0"/>
              <a:t>mean</a:t>
            </a:r>
          </a:p>
          <a:p>
            <a:pPr lvl="1"/>
            <a:r>
              <a:rPr lang="en-US" dirty="0" smtClean="0"/>
              <a:t>Minimizing the risks by:</a:t>
            </a:r>
          </a:p>
          <a:p>
            <a:pPr lvl="2"/>
            <a:r>
              <a:rPr lang="en-US" dirty="0" smtClean="0"/>
              <a:t>Following standard operating procedures (SOPs)</a:t>
            </a:r>
          </a:p>
          <a:p>
            <a:pPr lvl="2"/>
            <a:r>
              <a:rPr lang="en-US" dirty="0" smtClean="0"/>
              <a:t>Wearing personal protective equipment (PPE) and using engineering controls</a:t>
            </a:r>
          </a:p>
          <a:p>
            <a:pPr lvl="2"/>
            <a:r>
              <a:rPr lang="en-US" dirty="0" smtClean="0"/>
              <a:t>Following general </a:t>
            </a:r>
            <a:r>
              <a:rPr lang="en-US" dirty="0"/>
              <a:t>l</a:t>
            </a:r>
            <a:r>
              <a:rPr lang="en-US" dirty="0" smtClean="0"/>
              <a:t>ab rules and prudent practices</a:t>
            </a:r>
          </a:p>
          <a:p>
            <a:pPr lvl="2"/>
            <a:r>
              <a:rPr lang="en-US" dirty="0" smtClean="0"/>
              <a:t>Understanding Chemical </a:t>
            </a:r>
            <a:r>
              <a:rPr lang="en-US" dirty="0"/>
              <a:t>Hygiene Plan (CHP</a:t>
            </a:r>
            <a:r>
              <a:rPr lang="en-US" dirty="0" smtClean="0"/>
              <a:t>)</a:t>
            </a:r>
          </a:p>
          <a:p>
            <a:r>
              <a:rPr lang="en-US" dirty="0" smtClean="0"/>
              <a:t>Working with specific </a:t>
            </a:r>
            <a:r>
              <a:rPr lang="en-US" dirty="0"/>
              <a:t>t</a:t>
            </a:r>
            <a:r>
              <a:rPr lang="en-US" dirty="0" smtClean="0"/>
              <a:t>ypes of hazards</a:t>
            </a:r>
          </a:p>
          <a:p>
            <a:pPr lvl="1"/>
            <a:r>
              <a:rPr lang="en-US" dirty="0" smtClean="0"/>
              <a:t>Chemical, Biological, Radioactive, Physical, Electrical, Mechanical</a:t>
            </a:r>
          </a:p>
          <a:p>
            <a:pPr lvl="1"/>
            <a:r>
              <a:rPr lang="en-US" dirty="0" smtClean="0"/>
              <a:t>Safety in the field</a:t>
            </a:r>
          </a:p>
          <a:p>
            <a:r>
              <a:rPr lang="en-US" dirty="0" smtClean="0"/>
              <a:t>Emergency </a:t>
            </a:r>
            <a:r>
              <a:rPr lang="en-US" dirty="0" smtClean="0"/>
              <a:t>Response </a:t>
            </a:r>
            <a:r>
              <a:rPr lang="en-US" dirty="0" smtClean="0"/>
              <a:t>Procedures</a:t>
            </a:r>
            <a:endParaRPr lang="en-US" dirty="0"/>
          </a:p>
          <a:p>
            <a:pPr lvl="1"/>
            <a:endParaRPr lang="en-US" dirty="0"/>
          </a:p>
        </p:txBody>
      </p:sp>
    </p:spTree>
    <p:extLst>
      <p:ext uri="{BB962C8B-B14F-4D97-AF65-F5344CB8AC3E}">
        <p14:creationId xmlns:p14="http://schemas.microsoft.com/office/powerpoint/2010/main" val="6020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35209"/>
            <a:ext cx="8534400" cy="1507067"/>
          </a:xfrm>
        </p:spPr>
        <p:txBody>
          <a:bodyPr/>
          <a:lstStyle/>
          <a:p>
            <a:r>
              <a:rPr lang="en-US" dirty="0" smtClean="0"/>
              <a:t>Minimizing Risk - CofC Chemical Hygiene Plan (CHP)</a:t>
            </a:r>
            <a:br>
              <a:rPr lang="en-US" dirty="0" smtClean="0"/>
            </a:br>
            <a:endParaRPr lang="en-US" sz="1800" dirty="0"/>
          </a:p>
        </p:txBody>
      </p:sp>
      <p:sp>
        <p:nvSpPr>
          <p:cNvPr id="3" name="Content Placeholder 2"/>
          <p:cNvSpPr>
            <a:spLocks noGrp="1"/>
          </p:cNvSpPr>
          <p:nvPr>
            <p:ph idx="1"/>
          </p:nvPr>
        </p:nvSpPr>
        <p:spPr>
          <a:xfrm>
            <a:off x="684212" y="1705827"/>
            <a:ext cx="8534400" cy="2500218"/>
          </a:xfrm>
        </p:spPr>
        <p:txBody>
          <a:bodyPr>
            <a:noAutofit/>
          </a:bodyPr>
          <a:lstStyle/>
          <a:p>
            <a:pPr marL="0" indent="0">
              <a:buNone/>
            </a:pPr>
            <a:endParaRPr lang="en-US" sz="1800" dirty="0" smtClean="0"/>
          </a:p>
          <a:p>
            <a:r>
              <a:rPr lang="en-US" sz="1800" dirty="0" smtClean="0"/>
              <a:t>The Occupational and Safety Health Administration (OSHA) requires that laboratory personnel be made aware of the CHP for their place of work.</a:t>
            </a:r>
          </a:p>
          <a:p>
            <a:r>
              <a:rPr lang="en-US" sz="1800" dirty="0" smtClean="0"/>
              <a:t>The </a:t>
            </a:r>
            <a:r>
              <a:rPr lang="en-US" sz="1800" dirty="0"/>
              <a:t>College EH&amp;S Department develops and maintains a generic CHP to be used by </a:t>
            </a:r>
            <a:r>
              <a:rPr lang="en-US" sz="1800" dirty="0" smtClean="0"/>
              <a:t>the College's </a:t>
            </a:r>
            <a:r>
              <a:rPr lang="en-US" sz="1800" dirty="0"/>
              <a:t>laboratories on all campuses and other related facilities. </a:t>
            </a:r>
            <a:r>
              <a:rPr lang="en-US" sz="1800" dirty="0" smtClean="0"/>
              <a:t> </a:t>
            </a:r>
            <a:endParaRPr lang="en-US" sz="1800" dirty="0"/>
          </a:p>
          <a:p>
            <a:r>
              <a:rPr lang="en-US" sz="1800" dirty="0" smtClean="0"/>
              <a:t>All </a:t>
            </a:r>
            <a:r>
              <a:rPr lang="en-US" sz="1800" dirty="0"/>
              <a:t>College affected personnel (faculty, staff, students etc.) should be familiar with the contents of </a:t>
            </a:r>
            <a:r>
              <a:rPr lang="en-US" sz="1800" dirty="0" smtClean="0"/>
              <a:t>the CHP </a:t>
            </a:r>
            <a:r>
              <a:rPr lang="en-US" sz="1800" dirty="0"/>
              <a:t>and have continuous </a:t>
            </a:r>
            <a:r>
              <a:rPr lang="en-US" sz="1800" dirty="0" smtClean="0"/>
              <a:t>access </a:t>
            </a:r>
            <a:r>
              <a:rPr lang="en-US" sz="1800" dirty="0"/>
              <a:t>to it</a:t>
            </a:r>
            <a:r>
              <a:rPr lang="en-US" sz="1800" dirty="0" smtClean="0"/>
              <a:t>.</a:t>
            </a:r>
          </a:p>
          <a:p>
            <a:r>
              <a:rPr lang="en-US" sz="1800" dirty="0" smtClean="0"/>
              <a:t>Located with SDS binders</a:t>
            </a:r>
            <a:endParaRPr lang="en-US" sz="1800" dirty="0"/>
          </a:p>
          <a:p>
            <a:r>
              <a:rPr lang="en-US" sz="1800" dirty="0" smtClean="0"/>
              <a:t>Lab workers are required to read the CHP and complete and return a copy of the CHP Awareness Certification.</a:t>
            </a:r>
          </a:p>
        </p:txBody>
      </p:sp>
    </p:spTree>
    <p:extLst>
      <p:ext uri="{BB962C8B-B14F-4D97-AF65-F5344CB8AC3E}">
        <p14:creationId xmlns:p14="http://schemas.microsoft.com/office/powerpoint/2010/main" val="276227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70877" y="335854"/>
            <a:ext cx="9404723" cy="1400530"/>
          </a:xfrm>
        </p:spPr>
        <p:txBody>
          <a:bodyPr/>
          <a:lstStyle/>
          <a:p>
            <a:r>
              <a:rPr lang="en-US" dirty="0" smtClean="0"/>
              <a:t>Types of Lab Hazards</a:t>
            </a:r>
            <a:r>
              <a:rPr lang="en-US" dirty="0"/>
              <a:t/>
            </a:r>
            <a:br>
              <a:rPr lang="en-US" dirty="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592112" y="1407992"/>
            <a:ext cx="8946541" cy="5046596"/>
          </a:xfrm>
        </p:spPr>
        <p:txBody>
          <a:bodyPr>
            <a:normAutofit fontScale="55000" lnSpcReduction="20000"/>
          </a:bodyPr>
          <a:lstStyle/>
          <a:p>
            <a:endParaRPr lang="en-US" sz="3900" dirty="0" smtClean="0"/>
          </a:p>
          <a:p>
            <a:r>
              <a:rPr lang="en-US" sz="6500" dirty="0" smtClean="0"/>
              <a:t>Chemical</a:t>
            </a:r>
          </a:p>
          <a:p>
            <a:r>
              <a:rPr lang="en-US" sz="6500" dirty="0" smtClean="0"/>
              <a:t>Biological</a:t>
            </a:r>
          </a:p>
          <a:p>
            <a:r>
              <a:rPr lang="en-US" sz="6500" dirty="0" smtClean="0"/>
              <a:t>Radiological</a:t>
            </a:r>
          </a:p>
          <a:p>
            <a:r>
              <a:rPr lang="en-US" sz="6500" dirty="0" smtClean="0"/>
              <a:t>Physical</a:t>
            </a:r>
          </a:p>
          <a:p>
            <a:r>
              <a:rPr lang="en-US" sz="6500" dirty="0" smtClean="0"/>
              <a:t>Electrical</a:t>
            </a:r>
          </a:p>
          <a:p>
            <a:r>
              <a:rPr lang="en-US" sz="6500" dirty="0" smtClean="0"/>
              <a:t>Mechanical</a:t>
            </a:r>
          </a:p>
          <a:p>
            <a:pPr marL="0" indent="0">
              <a:buNone/>
            </a:pPr>
            <a:endParaRPr lang="en-US" dirty="0"/>
          </a:p>
          <a:p>
            <a:pPr marL="0" indent="0">
              <a:buNone/>
            </a:pPr>
            <a:endParaRPr lang="en-US" dirty="0" smtClean="0"/>
          </a:p>
          <a:p>
            <a:pPr marL="0" indent="0">
              <a:buNone/>
            </a:pPr>
            <a:r>
              <a:rPr lang="en-US" dirty="0"/>
              <a:t/>
            </a:r>
            <a:br>
              <a:rPr lang="en-US" dirty="0"/>
            </a:br>
            <a:endParaRPr lang="en-US" dirty="0" smtClean="0"/>
          </a:p>
        </p:txBody>
      </p:sp>
    </p:spTree>
    <p:extLst>
      <p:ext uri="{BB962C8B-B14F-4D97-AF65-F5344CB8AC3E}">
        <p14:creationId xmlns:p14="http://schemas.microsoft.com/office/powerpoint/2010/main" val="193306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19" y="277091"/>
            <a:ext cx="9404723" cy="1702544"/>
          </a:xfrm>
        </p:spPr>
        <p:txBody>
          <a:bodyPr/>
          <a:lstStyle/>
          <a:p>
            <a:r>
              <a:rPr lang="en-US" dirty="0" smtClean="0"/>
              <a:t>Chemical </a:t>
            </a:r>
            <a:r>
              <a:rPr lang="en-US" dirty="0"/>
              <a:t>Hazards</a:t>
            </a:r>
            <a:br>
              <a:rPr lang="en-US" dirty="0"/>
            </a:br>
            <a:r>
              <a:rPr lang="en-US" sz="2400" dirty="0"/>
              <a:t>Chemical safety involves all phases of chemical use from procurement, storage, transportation, manipulation, decontamination and disposal.</a:t>
            </a:r>
            <a:br>
              <a:rPr lang="en-US" sz="2400" dirty="0"/>
            </a:br>
            <a:endParaRPr lang="en-US" sz="2400" dirty="0"/>
          </a:p>
        </p:txBody>
      </p:sp>
      <p:sp>
        <p:nvSpPr>
          <p:cNvPr id="3" name="Content Placeholder 2"/>
          <p:cNvSpPr>
            <a:spLocks noGrp="1"/>
          </p:cNvSpPr>
          <p:nvPr>
            <p:ph idx="1"/>
          </p:nvPr>
        </p:nvSpPr>
        <p:spPr>
          <a:xfrm>
            <a:off x="394373" y="2220869"/>
            <a:ext cx="8946541" cy="4637131"/>
          </a:xfrm>
        </p:spPr>
        <p:txBody>
          <a:bodyPr>
            <a:normAutofit/>
          </a:bodyPr>
          <a:lstStyle/>
          <a:p>
            <a:pPr lvl="1"/>
            <a:r>
              <a:rPr lang="en-US" dirty="0" smtClean="0"/>
              <a:t>Health Hazard (through inhalation, absorption, ingestion)</a:t>
            </a:r>
          </a:p>
          <a:p>
            <a:pPr lvl="2"/>
            <a:r>
              <a:rPr lang="en-US" dirty="0" smtClean="0"/>
              <a:t>Corrosives – Hydrochloric acid</a:t>
            </a:r>
          </a:p>
          <a:p>
            <a:pPr lvl="2"/>
            <a:r>
              <a:rPr lang="en-US" dirty="0" smtClean="0"/>
              <a:t>Carcinogens – Benzene, Formaldehyde</a:t>
            </a:r>
            <a:endParaRPr lang="en-US" dirty="0"/>
          </a:p>
          <a:p>
            <a:pPr lvl="2"/>
            <a:r>
              <a:rPr lang="en-US" dirty="0"/>
              <a:t>Sensitizers – Formaldehyde, </a:t>
            </a:r>
            <a:r>
              <a:rPr lang="en-US" dirty="0" smtClean="0"/>
              <a:t>Latex</a:t>
            </a:r>
          </a:p>
          <a:p>
            <a:pPr lvl="2"/>
            <a:r>
              <a:rPr lang="en-US" dirty="0" smtClean="0"/>
              <a:t>Irritants – Ammonia, Formaldehyde</a:t>
            </a:r>
            <a:endParaRPr lang="en-US" dirty="0"/>
          </a:p>
          <a:p>
            <a:pPr lvl="2"/>
            <a:r>
              <a:rPr lang="en-US" dirty="0" smtClean="0"/>
              <a:t>Mutagens – Acrylamide, Sodium </a:t>
            </a:r>
            <a:r>
              <a:rPr lang="en-US" dirty="0" err="1" smtClean="0"/>
              <a:t>azide</a:t>
            </a:r>
            <a:endParaRPr lang="en-US" dirty="0" smtClean="0"/>
          </a:p>
          <a:p>
            <a:pPr lvl="2"/>
            <a:r>
              <a:rPr lang="en-US" dirty="0" smtClean="0"/>
              <a:t>Toxins – Hydrogen sulfide, Formaldehyde</a:t>
            </a:r>
          </a:p>
          <a:p>
            <a:pPr lvl="1"/>
            <a:r>
              <a:rPr lang="en-US" dirty="0" smtClean="0"/>
              <a:t>Physical Hazard</a:t>
            </a:r>
          </a:p>
          <a:p>
            <a:pPr lvl="2"/>
            <a:r>
              <a:rPr lang="en-US" dirty="0" smtClean="0"/>
              <a:t>Flammables – Flashpoint </a:t>
            </a:r>
            <a:r>
              <a:rPr lang="en-US" dirty="0"/>
              <a:t>below 100°F (Alcohols, Acetone, </a:t>
            </a:r>
            <a:r>
              <a:rPr lang="en-US" dirty="0" smtClean="0"/>
              <a:t>organics)</a:t>
            </a:r>
          </a:p>
          <a:p>
            <a:pPr lvl="2"/>
            <a:r>
              <a:rPr lang="en-US" dirty="0" smtClean="0"/>
              <a:t>Combustibles – Flashpoint over </a:t>
            </a:r>
            <a:r>
              <a:rPr lang="en-US" dirty="0"/>
              <a:t>100°F </a:t>
            </a:r>
            <a:r>
              <a:rPr lang="en-US" dirty="0" smtClean="0"/>
              <a:t>(Ethylene glycol, Calcium)</a:t>
            </a:r>
          </a:p>
          <a:p>
            <a:pPr lvl="2"/>
            <a:r>
              <a:rPr lang="en-US" dirty="0" smtClean="0"/>
              <a:t>Oxidizers – Hydrogen peroxide, Oxygen, Sulfuric acid</a:t>
            </a:r>
          </a:p>
          <a:p>
            <a:endParaRPr lang="en-US" dirty="0" smtClean="0"/>
          </a:p>
          <a:p>
            <a:endParaRPr lang="en-US" dirty="0"/>
          </a:p>
        </p:txBody>
      </p:sp>
      <p:sp>
        <p:nvSpPr>
          <p:cNvPr id="4" name="TextBox 3"/>
          <p:cNvSpPr txBox="1"/>
          <p:nvPr/>
        </p:nvSpPr>
        <p:spPr>
          <a:xfrm>
            <a:off x="8692445" y="2785108"/>
            <a:ext cx="2738474" cy="1754326"/>
          </a:xfrm>
          <a:prstGeom prst="rect">
            <a:avLst/>
          </a:prstGeom>
          <a:noFill/>
        </p:spPr>
        <p:txBody>
          <a:bodyPr wrap="square" rtlCol="0">
            <a:spAutoFit/>
          </a:bodyPr>
          <a:lstStyle/>
          <a:p>
            <a:r>
              <a:rPr lang="en-US" sz="3600" dirty="0" smtClean="0">
                <a:solidFill>
                  <a:srgbClr val="FFFF00"/>
                </a:solidFill>
              </a:rPr>
              <a:t>Identified by Pictograms</a:t>
            </a:r>
            <a:endParaRPr lang="en-US" sz="3600" dirty="0">
              <a:solidFill>
                <a:srgbClr val="FFFF00"/>
              </a:solidFill>
            </a:endParaRPr>
          </a:p>
        </p:txBody>
      </p:sp>
      <p:pic>
        <p:nvPicPr>
          <p:cNvPr id="2050" name="Picture 2" descr="http://1.bp.blogspot.com/_rtOXMZlMTkg/SzGhkQ5gKQI/AAAAAAAACZg/pde10RQcPE4/s64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3662271"/>
            <a:ext cx="2005542" cy="113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6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1" y="255495"/>
            <a:ext cx="9404723" cy="1400530"/>
          </a:xfrm>
        </p:spPr>
        <p:txBody>
          <a:bodyPr/>
          <a:lstStyle/>
          <a:p>
            <a:r>
              <a:rPr lang="en-US" dirty="0" smtClean="0"/>
              <a:t>Safe Chemical Handling</a:t>
            </a:r>
            <a:endParaRPr lang="en-US" dirty="0"/>
          </a:p>
        </p:txBody>
      </p:sp>
      <p:pic>
        <p:nvPicPr>
          <p:cNvPr id="4" name="uiB8qnlZTAM"/>
          <p:cNvPicPr>
            <a:picLocks noGrp="1" noRot="1" noChangeAspect="1"/>
          </p:cNvPicPr>
          <p:nvPr>
            <p:ph idx="1"/>
            <a:videoFile r:link="rId1"/>
          </p:nvPr>
        </p:nvPicPr>
        <p:blipFill>
          <a:blip r:embed="rId3"/>
          <a:stretch>
            <a:fillRect/>
          </a:stretch>
        </p:blipFill>
        <p:spPr>
          <a:xfrm>
            <a:off x="2321859" y="1152983"/>
            <a:ext cx="7334718" cy="5507644"/>
          </a:xfrm>
          <a:prstGeom prst="rect">
            <a:avLst/>
          </a:prstGeom>
        </p:spPr>
      </p:pic>
    </p:spTree>
    <p:extLst>
      <p:ext uri="{BB962C8B-B14F-4D97-AF65-F5344CB8AC3E}">
        <p14:creationId xmlns:p14="http://schemas.microsoft.com/office/powerpoint/2010/main" val="260758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49511"/>
          </a:xfrm>
        </p:spPr>
        <p:txBody>
          <a:bodyPr/>
          <a:lstStyle/>
          <a:p>
            <a:r>
              <a:rPr lang="en-US" dirty="0" smtClean="0"/>
              <a:t>Chemical handling and storage</a:t>
            </a:r>
            <a:endParaRPr lang="en-US" dirty="0"/>
          </a:p>
        </p:txBody>
      </p:sp>
      <p:sp>
        <p:nvSpPr>
          <p:cNvPr id="3" name="Content Placeholder 2"/>
          <p:cNvSpPr>
            <a:spLocks noGrp="1"/>
          </p:cNvSpPr>
          <p:nvPr>
            <p:ph idx="1"/>
          </p:nvPr>
        </p:nvSpPr>
        <p:spPr>
          <a:xfrm>
            <a:off x="646111" y="1330036"/>
            <a:ext cx="8946541" cy="5218545"/>
          </a:xfrm>
        </p:spPr>
        <p:txBody>
          <a:bodyPr>
            <a:normAutofit/>
          </a:bodyPr>
          <a:lstStyle/>
          <a:p>
            <a:r>
              <a:rPr lang="en-US" dirty="0" smtClean="0"/>
              <a:t>Use proper PPE</a:t>
            </a:r>
          </a:p>
          <a:p>
            <a:r>
              <a:rPr lang="en-US" dirty="0" smtClean="0"/>
              <a:t>Do </a:t>
            </a:r>
            <a:r>
              <a:rPr lang="en-US" dirty="0"/>
              <a:t>not store chemicals on the floor</a:t>
            </a:r>
          </a:p>
          <a:p>
            <a:r>
              <a:rPr lang="en-US" dirty="0"/>
              <a:t>Shelves and counters should be clean and not overcrowded</a:t>
            </a:r>
          </a:p>
          <a:p>
            <a:r>
              <a:rPr lang="en-US" dirty="0"/>
              <a:t>Label and date all </a:t>
            </a:r>
            <a:r>
              <a:rPr lang="en-US" dirty="0" smtClean="0"/>
              <a:t>chemicals (lab name, date received, date opened)</a:t>
            </a:r>
            <a:endParaRPr lang="en-US" dirty="0"/>
          </a:p>
          <a:p>
            <a:r>
              <a:rPr lang="en-US" dirty="0"/>
              <a:t>Pour liquids with the label facing up to prevent damage to the label</a:t>
            </a:r>
          </a:p>
          <a:p>
            <a:r>
              <a:rPr lang="en-US" dirty="0"/>
              <a:t>Never use </a:t>
            </a:r>
            <a:r>
              <a:rPr lang="en-US" dirty="0" smtClean="0"/>
              <a:t>abbreviations </a:t>
            </a:r>
            <a:r>
              <a:rPr lang="en-US" dirty="0"/>
              <a:t>or scientific formulas when labeling chemicals</a:t>
            </a:r>
          </a:p>
          <a:p>
            <a:r>
              <a:rPr lang="en-US" dirty="0"/>
              <a:t>Always transport chemical in a secondary container</a:t>
            </a:r>
          </a:p>
          <a:p>
            <a:r>
              <a:rPr lang="en-US" dirty="0"/>
              <a:t>Work with the smallest amounts </a:t>
            </a:r>
            <a:r>
              <a:rPr lang="en-US" dirty="0" smtClean="0"/>
              <a:t>possible</a:t>
            </a:r>
            <a:endParaRPr lang="en-US" dirty="0"/>
          </a:p>
          <a:p>
            <a:r>
              <a:rPr lang="en-US" dirty="0" smtClean="0"/>
              <a:t>Never </a:t>
            </a:r>
            <a:r>
              <a:rPr lang="en-US" dirty="0"/>
              <a:t>smell or taste chemicals</a:t>
            </a:r>
          </a:p>
          <a:p>
            <a:r>
              <a:rPr lang="en-US" dirty="0" smtClean="0"/>
              <a:t>Return chemicals to previous storage location</a:t>
            </a:r>
            <a:endParaRPr lang="en-US" dirty="0"/>
          </a:p>
          <a:p>
            <a:endParaRPr lang="en-US" dirty="0"/>
          </a:p>
        </p:txBody>
      </p:sp>
    </p:spTree>
    <p:extLst>
      <p:ext uri="{BB962C8B-B14F-4D97-AF65-F5344CB8AC3E}">
        <p14:creationId xmlns:p14="http://schemas.microsoft.com/office/powerpoint/2010/main" val="298753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56362" cy="1400530"/>
          </a:xfrm>
        </p:spPr>
        <p:txBody>
          <a:bodyPr/>
          <a:lstStyle/>
          <a:p>
            <a:r>
              <a:rPr lang="en-US" dirty="0"/>
              <a:t>Working with </a:t>
            </a:r>
            <a:r>
              <a:rPr lang="en-US" dirty="0" smtClean="0"/>
              <a:t>Chemicals – Waste Disposal</a:t>
            </a:r>
            <a:endParaRPr lang="en-US" dirty="0"/>
          </a:p>
        </p:txBody>
      </p:sp>
      <p:sp>
        <p:nvSpPr>
          <p:cNvPr id="3" name="Content Placeholder 2"/>
          <p:cNvSpPr>
            <a:spLocks noGrp="1"/>
          </p:cNvSpPr>
          <p:nvPr>
            <p:ph idx="1"/>
          </p:nvPr>
        </p:nvSpPr>
        <p:spPr/>
        <p:txBody>
          <a:bodyPr/>
          <a:lstStyle/>
          <a:p>
            <a:r>
              <a:rPr lang="en-US" dirty="0"/>
              <a:t>NEVER pour chemicals down the </a:t>
            </a:r>
            <a:r>
              <a:rPr lang="en-US" dirty="0" smtClean="0"/>
              <a:t>drain</a:t>
            </a:r>
            <a:endParaRPr lang="en-US" dirty="0"/>
          </a:p>
          <a:p>
            <a:r>
              <a:rPr lang="en-US" dirty="0"/>
              <a:t>Label all chemical waste with name, date and concentrations of chemical </a:t>
            </a:r>
            <a:r>
              <a:rPr lang="en-US" dirty="0" smtClean="0"/>
              <a:t>involved</a:t>
            </a:r>
            <a:endParaRPr lang="en-US" dirty="0"/>
          </a:p>
          <a:p>
            <a:r>
              <a:rPr lang="en-US" dirty="0" smtClean="0"/>
              <a:t>Leave </a:t>
            </a:r>
            <a:r>
              <a:rPr lang="en-US" dirty="0"/>
              <a:t>container 10% empty for </a:t>
            </a:r>
            <a:r>
              <a:rPr lang="en-US" dirty="0" smtClean="0"/>
              <a:t>expansion</a:t>
            </a:r>
          </a:p>
          <a:p>
            <a:r>
              <a:rPr lang="en-US" dirty="0"/>
              <a:t>Notify supervisor or lab manager before waste container is 90% full</a:t>
            </a:r>
          </a:p>
          <a:p>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40767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Spills</a:t>
            </a:r>
            <a:endParaRPr lang="en-US" dirty="0"/>
          </a:p>
        </p:txBody>
      </p:sp>
      <p:sp>
        <p:nvSpPr>
          <p:cNvPr id="3" name="Content Placeholder 2"/>
          <p:cNvSpPr>
            <a:spLocks noGrp="1"/>
          </p:cNvSpPr>
          <p:nvPr>
            <p:ph idx="1"/>
          </p:nvPr>
        </p:nvSpPr>
        <p:spPr>
          <a:xfrm>
            <a:off x="1019337" y="1642371"/>
            <a:ext cx="8946541" cy="4195481"/>
          </a:xfrm>
        </p:spPr>
        <p:txBody>
          <a:bodyPr>
            <a:normAutofit/>
          </a:bodyPr>
          <a:lstStyle/>
          <a:p>
            <a:r>
              <a:rPr lang="en-US" dirty="0" smtClean="0"/>
              <a:t>Understand spill </a:t>
            </a:r>
            <a:r>
              <a:rPr lang="en-US" dirty="0"/>
              <a:t>control plan when working with </a:t>
            </a:r>
            <a:r>
              <a:rPr lang="en-US" dirty="0" smtClean="0"/>
              <a:t>hazardous chemicals</a:t>
            </a:r>
          </a:p>
          <a:p>
            <a:r>
              <a:rPr lang="en-US" dirty="0" smtClean="0"/>
              <a:t>Have </a:t>
            </a:r>
            <a:r>
              <a:rPr lang="en-US" dirty="0"/>
              <a:t>the appropriate spill control measures </a:t>
            </a:r>
            <a:r>
              <a:rPr lang="en-US" dirty="0" smtClean="0"/>
              <a:t>available</a:t>
            </a:r>
          </a:p>
          <a:p>
            <a:r>
              <a:rPr lang="en-US" dirty="0" smtClean="0"/>
              <a:t>Notify personnel in the area</a:t>
            </a:r>
          </a:p>
          <a:p>
            <a:r>
              <a:rPr lang="en-US" dirty="0" smtClean="0"/>
              <a:t>Isolate spill area</a:t>
            </a:r>
            <a:endParaRPr lang="en-US" dirty="0"/>
          </a:p>
          <a:p>
            <a:r>
              <a:rPr lang="en-US" dirty="0"/>
              <a:t>Never try to clean up a major </a:t>
            </a:r>
            <a:r>
              <a:rPr lang="en-US" dirty="0" smtClean="0"/>
              <a:t>spill</a:t>
            </a:r>
          </a:p>
          <a:p>
            <a:r>
              <a:rPr lang="en-US" dirty="0" smtClean="0"/>
              <a:t>Small </a:t>
            </a:r>
            <a:r>
              <a:rPr lang="en-US" dirty="0"/>
              <a:t>spills can be cleaned up with help from </a:t>
            </a:r>
            <a:r>
              <a:rPr lang="en-US" dirty="0" smtClean="0"/>
              <a:t>your supervisor or the </a:t>
            </a:r>
            <a:r>
              <a:rPr lang="en-US" dirty="0"/>
              <a:t>lab </a:t>
            </a:r>
            <a:r>
              <a:rPr lang="en-US" dirty="0" smtClean="0"/>
              <a:t>manager </a:t>
            </a:r>
          </a:p>
          <a:p>
            <a:r>
              <a:rPr lang="en-US" dirty="0" smtClean="0"/>
              <a:t>The </a:t>
            </a:r>
            <a:r>
              <a:rPr lang="en-US" dirty="0"/>
              <a:t>mobile spill kit is located in the hall of the second </a:t>
            </a:r>
            <a:r>
              <a:rPr lang="en-US" dirty="0" smtClean="0"/>
              <a:t>floor</a:t>
            </a:r>
          </a:p>
          <a:p>
            <a:r>
              <a:rPr lang="en-US" dirty="0" smtClean="0"/>
              <a:t>Notify your supervisor and the </a:t>
            </a:r>
            <a:r>
              <a:rPr lang="en-US" dirty="0"/>
              <a:t>lab manager of </a:t>
            </a:r>
            <a:r>
              <a:rPr lang="en-US" u="sng" dirty="0"/>
              <a:t>all</a:t>
            </a:r>
            <a:r>
              <a:rPr lang="en-US" dirty="0"/>
              <a:t> </a:t>
            </a:r>
            <a:r>
              <a:rPr lang="en-US" dirty="0" smtClean="0"/>
              <a:t>spills</a:t>
            </a:r>
            <a:endParaRPr lang="en-US" dirty="0"/>
          </a:p>
          <a:p>
            <a:endParaRPr lang="en-US" dirty="0"/>
          </a:p>
          <a:p>
            <a:endParaRPr lang="en-US" dirty="0"/>
          </a:p>
        </p:txBody>
      </p:sp>
    </p:spTree>
    <p:extLst>
      <p:ext uri="{BB962C8B-B14F-4D97-AF65-F5344CB8AC3E}">
        <p14:creationId xmlns:p14="http://schemas.microsoft.com/office/powerpoint/2010/main" val="12715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pill ki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870869" y="674254"/>
            <a:ext cx="7305131" cy="5627717"/>
          </a:xfrm>
          <a:prstGeom prst="rect">
            <a:avLst/>
          </a:prstGeom>
        </p:spPr>
      </p:pic>
      <p:sp>
        <p:nvSpPr>
          <p:cNvPr id="3" name="TextBox 2"/>
          <p:cNvSpPr txBox="1"/>
          <p:nvPr/>
        </p:nvSpPr>
        <p:spPr>
          <a:xfrm>
            <a:off x="655782" y="1108364"/>
            <a:ext cx="2715491" cy="3323987"/>
          </a:xfrm>
          <a:prstGeom prst="rect">
            <a:avLst/>
          </a:prstGeom>
          <a:noFill/>
        </p:spPr>
        <p:txBody>
          <a:bodyPr wrap="square" rtlCol="0">
            <a:spAutoFit/>
          </a:bodyPr>
          <a:lstStyle/>
          <a:p>
            <a:r>
              <a:rPr lang="en-US" sz="4800" dirty="0" smtClean="0"/>
              <a:t>Second floor</a:t>
            </a:r>
          </a:p>
          <a:p>
            <a:r>
              <a:rPr lang="en-US" sz="4800" dirty="0" smtClean="0"/>
              <a:t>Spill Kit</a:t>
            </a:r>
          </a:p>
          <a:p>
            <a:endParaRPr lang="en-US" sz="4800" dirty="0"/>
          </a:p>
          <a:p>
            <a:r>
              <a:rPr lang="en-US" dirty="0" smtClean="0"/>
              <a:t>Outside of MCF 210</a:t>
            </a:r>
            <a:endParaRPr lang="en-US" dirty="0"/>
          </a:p>
        </p:txBody>
      </p:sp>
    </p:spTree>
    <p:extLst>
      <p:ext uri="{BB962C8B-B14F-4D97-AF65-F5344CB8AC3E}">
        <p14:creationId xmlns:p14="http://schemas.microsoft.com/office/powerpoint/2010/main" val="9175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Hazards</a:t>
            </a:r>
            <a:endParaRPr lang="en-US" dirty="0"/>
          </a:p>
        </p:txBody>
      </p:sp>
      <p:sp>
        <p:nvSpPr>
          <p:cNvPr id="3" name="Content Placeholder 2"/>
          <p:cNvSpPr>
            <a:spLocks noGrp="1"/>
          </p:cNvSpPr>
          <p:nvPr>
            <p:ph idx="1"/>
          </p:nvPr>
        </p:nvSpPr>
        <p:spPr/>
        <p:txBody>
          <a:bodyPr/>
          <a:lstStyle/>
          <a:p>
            <a:r>
              <a:rPr lang="en-US" dirty="0"/>
              <a:t>The term </a:t>
            </a:r>
            <a:r>
              <a:rPr lang="en-US" dirty="0" smtClean="0"/>
              <a:t>Biohazard is defined as: </a:t>
            </a:r>
          </a:p>
          <a:p>
            <a:pPr marL="0" indent="0">
              <a:buNone/>
            </a:pPr>
            <a:endParaRPr lang="en-US" altLang="en-US" dirty="0" smtClean="0">
              <a:latin typeface="Candara" pitchFamily="34" charset="0"/>
              <a:cs typeface="Times New Roman" pitchFamily="18" charset="0"/>
            </a:endParaRPr>
          </a:p>
          <a:p>
            <a:pPr marL="0" indent="0">
              <a:buNone/>
            </a:pPr>
            <a:r>
              <a:rPr lang="en-US" altLang="en-US" dirty="0" smtClean="0">
                <a:latin typeface="Candara" pitchFamily="34" charset="0"/>
                <a:cs typeface="Times New Roman" pitchFamily="18" charset="0"/>
              </a:rPr>
              <a:t>An </a:t>
            </a:r>
            <a:r>
              <a:rPr lang="en-US" altLang="en-US" dirty="0">
                <a:latin typeface="Candara" pitchFamily="34" charset="0"/>
                <a:cs typeface="Times New Roman" pitchFamily="18" charset="0"/>
              </a:rPr>
              <a:t>infectious agent or other hazardous biologic material that presents a risk or potential risk to the health of humans, animals, or the environment. </a:t>
            </a:r>
            <a:endParaRPr lang="en-US" altLang="en-US" dirty="0" smtClean="0">
              <a:latin typeface="Candara" pitchFamily="34" charset="0"/>
              <a:cs typeface="Times New Roman" pitchFamily="18" charset="0"/>
            </a:endParaRPr>
          </a:p>
          <a:p>
            <a:pPr marL="0" indent="0">
              <a:buNone/>
            </a:pPr>
            <a:r>
              <a:rPr lang="en-US" altLang="en-US" dirty="0" smtClean="0">
                <a:latin typeface="Candara" pitchFamily="34" charset="0"/>
                <a:cs typeface="Times New Roman" pitchFamily="18" charset="0"/>
              </a:rPr>
              <a:t>Biohazards include: </a:t>
            </a:r>
            <a:r>
              <a:rPr lang="en-US" altLang="en-US" dirty="0">
                <a:latin typeface="Candara" pitchFamily="34" charset="0"/>
                <a:cs typeface="Times New Roman" pitchFamily="18" charset="0"/>
              </a:rPr>
              <a:t>certain types of recombinant </a:t>
            </a:r>
            <a:r>
              <a:rPr lang="en-US" altLang="en-US" dirty="0" smtClean="0">
                <a:latin typeface="Candara" pitchFamily="34" charset="0"/>
                <a:cs typeface="Times New Roman" pitchFamily="18" charset="0"/>
              </a:rPr>
              <a:t>DNA, </a:t>
            </a:r>
            <a:r>
              <a:rPr lang="en-US" altLang="en-US" dirty="0">
                <a:latin typeface="Candara" pitchFamily="34" charset="0"/>
                <a:cs typeface="Times New Roman" pitchFamily="18" charset="0"/>
              </a:rPr>
              <a:t>organisms and viruses infectious to humans, animals, or plants (e.g., parasites, viruses, bacteria, fungi, prions, and rickettsia</a:t>
            </a:r>
            <a:r>
              <a:rPr lang="en-US" altLang="en-US" dirty="0" smtClean="0">
                <a:latin typeface="Candara" pitchFamily="34" charset="0"/>
                <a:cs typeface="Times New Roman" pitchFamily="18" charset="0"/>
              </a:rPr>
              <a:t>), </a:t>
            </a:r>
            <a:r>
              <a:rPr lang="en-US" altLang="en-US" dirty="0">
                <a:latin typeface="Candara" pitchFamily="34" charset="0"/>
                <a:cs typeface="Times New Roman" pitchFamily="18" charset="0"/>
              </a:rPr>
              <a:t>and biologically active agents (e.g., toxins, allergens, and venoms) </a:t>
            </a:r>
            <a:r>
              <a:rPr lang="en-US" altLang="en-US" dirty="0" smtClean="0">
                <a:latin typeface="Candara" pitchFamily="34" charset="0"/>
                <a:cs typeface="Times New Roman" pitchFamily="18" charset="0"/>
              </a:rPr>
              <a:t> </a:t>
            </a:r>
          </a:p>
          <a:p>
            <a:pPr marL="0" indent="0">
              <a:buNone/>
            </a:pPr>
            <a:r>
              <a:rPr lang="en-US" altLang="en-US" dirty="0" smtClean="0">
                <a:latin typeface="Candara" pitchFamily="34" charset="0"/>
                <a:cs typeface="Times New Roman" pitchFamily="18" charset="0"/>
              </a:rPr>
              <a:t>Biohazards can </a:t>
            </a:r>
            <a:r>
              <a:rPr lang="en-US" altLang="en-US" dirty="0">
                <a:latin typeface="Candara" pitchFamily="34" charset="0"/>
                <a:cs typeface="Times New Roman" pitchFamily="18" charset="0"/>
              </a:rPr>
              <a:t>cause disease in other living organisms or cause significant impact to the environment or community</a:t>
            </a:r>
            <a:r>
              <a:rPr lang="en-US" altLang="en-US" dirty="0" smtClean="0">
                <a:latin typeface="Candara" pitchFamily="34" charset="0"/>
                <a:cs typeface="Times New Roman" pitchFamily="18" charset="0"/>
              </a:rPr>
              <a:t>.</a:t>
            </a:r>
            <a:endParaRPr lang="en-US" altLang="en-US" dirty="0">
              <a:latin typeface="Candara" pitchFamily="34" charset="0"/>
              <a:cs typeface="Times New Roman" pitchFamily="18" charset="0"/>
            </a:endParaRP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0636" y="336247"/>
            <a:ext cx="2208025" cy="2208025"/>
          </a:xfrm>
          <a:prstGeom prst="rect">
            <a:avLst/>
          </a:prstGeom>
        </p:spPr>
      </p:pic>
    </p:spTree>
    <p:extLst>
      <p:ext uri="{BB962C8B-B14F-4D97-AF65-F5344CB8AC3E}">
        <p14:creationId xmlns:p14="http://schemas.microsoft.com/office/powerpoint/2010/main" val="70973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Hazards</a:t>
            </a:r>
            <a:endParaRPr lang="en-US" dirty="0"/>
          </a:p>
        </p:txBody>
      </p:sp>
      <p:sp>
        <p:nvSpPr>
          <p:cNvPr id="3" name="Content Placeholder 2"/>
          <p:cNvSpPr>
            <a:spLocks noGrp="1"/>
          </p:cNvSpPr>
          <p:nvPr>
            <p:ph idx="1"/>
          </p:nvPr>
        </p:nvSpPr>
        <p:spPr>
          <a:xfrm>
            <a:off x="646111" y="1701936"/>
            <a:ext cx="8395251" cy="4449482"/>
          </a:xfrm>
        </p:spPr>
        <p:txBody>
          <a:bodyPr>
            <a:normAutofit/>
          </a:bodyPr>
          <a:lstStyle/>
          <a:p>
            <a:r>
              <a:rPr lang="en-US" dirty="0" smtClean="0"/>
              <a:t>It </a:t>
            </a:r>
            <a:r>
              <a:rPr lang="en-US" dirty="0"/>
              <a:t>is important to remember that all </a:t>
            </a:r>
            <a:r>
              <a:rPr lang="en-US" dirty="0" smtClean="0"/>
              <a:t>animal tissue </a:t>
            </a:r>
            <a:r>
              <a:rPr lang="en-US" dirty="0"/>
              <a:t>and bodily fluids are a potential source of </a:t>
            </a:r>
            <a:r>
              <a:rPr lang="en-US" dirty="0" smtClean="0"/>
              <a:t>infection</a:t>
            </a:r>
          </a:p>
          <a:p>
            <a:r>
              <a:rPr lang="en-US" dirty="0" smtClean="0"/>
              <a:t>Sources </a:t>
            </a:r>
            <a:r>
              <a:rPr lang="en-US" dirty="0"/>
              <a:t>of biological hazards include bacteria, viruses, insects, </a:t>
            </a:r>
            <a:r>
              <a:rPr lang="en-US" dirty="0" smtClean="0"/>
              <a:t>plants (toxins and poisons), animals including marine organisms, </a:t>
            </a:r>
            <a:r>
              <a:rPr lang="en-US" dirty="0"/>
              <a:t>and </a:t>
            </a:r>
            <a:r>
              <a:rPr lang="en-US" dirty="0" smtClean="0"/>
              <a:t>humans </a:t>
            </a:r>
            <a:endParaRPr lang="en-US" dirty="0"/>
          </a:p>
          <a:p>
            <a:r>
              <a:rPr lang="en-US" dirty="0" smtClean="0"/>
              <a:t>These </a:t>
            </a:r>
            <a:r>
              <a:rPr lang="en-US" dirty="0"/>
              <a:t>sources can cause a variety of health effects ranging from skin </a:t>
            </a:r>
            <a:r>
              <a:rPr lang="en-US" dirty="0" smtClean="0"/>
              <a:t>irritation, allergies, infections and worse</a:t>
            </a:r>
          </a:p>
          <a:p>
            <a:r>
              <a:rPr lang="en-US" dirty="0" smtClean="0"/>
              <a:t>The biohazard symbol is used to indicate materials that carry a health risk</a:t>
            </a:r>
          </a:p>
          <a:p>
            <a:r>
              <a:rPr lang="en-US" dirty="0" smtClean="0"/>
              <a:t>Your supervisor will inform you of any risk groups present in the lab you are working in</a:t>
            </a:r>
          </a:p>
          <a:p>
            <a:endParaRPr lang="en-US" dirty="0"/>
          </a:p>
        </p:txBody>
      </p:sp>
      <p:sp>
        <p:nvSpPr>
          <p:cNvPr id="4" name="AutoShape 2" descr="data:image/png;base64,iVBORw0KGgoAAAANSUhEUgAAAOEAAADhCAMAAAAJbSJIAAAAh1BMVEX///8AAADt7e339/fR0dHy8vLp6enU1NT7+/vm5ubf399nZ2fHx8e6uromJibLy8t8fHxzc3Ofn5/AwMA2NjaMjIxxcXFXV1dRUVG2trbh4eGpqamUlJR4eHgtLS1LS0uEhIRERERjY2MaGhoRERE+Pj6tra2RkZExMTGjo6OampoiIiIbGxvoUkJxAAAPW0lEQVR4nO1daV/iPBDfcsh9gyAKFkVc3f3+n++x6UEyR5qzur+H/zulzSRN5sxk8utXI9jP0L9m+2ZIx8fwcfEnSY7o/8ck+bN4HH5Dj0KidXlJckzRb9Pil5dL6xt6FgSt5boYxG7Z66Of+73lrvh9vfwXBzl5Lro/WmmeWo2Kp54njfUsCLrv5eK84MlT0b+Uy/W920jfQqB1KPp8whKUwuxUPH/4NxZrtxzfumP8Tqfk2MM/MI/l+kzsGGtSvvYeqV+hsCo7urB+dVG+qpNM343utuylGQOqmJUvb3/sUn0ou3hqO73fLiVO8hC4Z4FQmi9J6tzEvGxiFKxX4bA/l7179GjlsWzk/OPs8koWegqKSlRZyuLo2FQdG3u2NK5a2gTpWSCMAs1ghuss/iBm3FWd8uHBEhUvJrsArQXBW9WlNEh7adXeW5D2vHEd4HOgFp9/1hArNZ0kdZ6SKfrXJk+BmvTA9tobc1+iDp1ro9tgjTpifu3L/Oc364Cr3EuSoA1L7YaQz87oSR0J6/SspJZ7QVu2QlvqRmiRIAmwxM1VCd2L0KHdXsSvZ4xPqRPhRZ4kpJPP4K0bYSh1IQKvyJMYfIWYYSr1IIbt8Sa1jzcFGoC8RqM4cxOZwDes05ZMP6wuLKFQaD5YLAuCSHbHXCbxEoWEBh3lA4ezSJumwWOtUI9ERKGxjkSEwVghfh+Jykih4hsBssNRoX2JROWiUMEb5RExU0gng0hkBioZl60CVzyrpKPRUcmECpIYYK9SjhcS26mEmouDz1XCaTRCqUqoOXdfpRvRCX8ElKIRAngAdOOJ8TGg1NSuG+COiK5ND1BqKAjeBmSTu2ik7iCpZuIZF0g23qZ0F5JqZpm+QLKhQt0YfUiqGQ8DUo0p4ZqkVaGDqDY4h434UE+IaoN82Eg0A+qKmAGGFqLVhL5ARCPqwyEmFo1WhT0m2pxNkzRhfU8w0VgOMKF6m0hCwYLGKC1kuPpI77fr4+v59bje3qcfK5O1vcHEnnwHUIsRJlqzZ7G/LKb4pS9MF5eaNbfFL8VPQflNdJV/uj+5Jwd3xf1Eo06J53+HH1I9UVZdTJCBR+KF4y2sLLSfMwywlZEw3D9IqUcZpGQwi5BqMS2oHMifyUBEFzoEC2mxJeyxOfVgPF8tB/RJc6DxnSzHl+GExkg+FntXH9vdGVTJP8CGnRl26lolLJokvu29IqkqCfbk2jKEst7fyUdiJ7qTzC8vU/oTmEMaAP1AbKOGGWEVcCcMAktUKn1G//5NIyyiC7QcskUhSxhpHHuE3CIUMvwjyACT5CNrjNRLSXw+5EZ4CDlCEUQ/MD/GHiGtLZLCcqMtbFuIjULSYssQW1vQOiopBISOD5/ny4dxrzfs9cYPy/mz5kmhXVmRFTt5iP20OWVGF84n2Na6mzAPp9ovGT/thKWcuzWv6P/nJ/6rD5/O6Pk8/Yly0nLEHiA/wlwCgo3pZFTHNh24HMUcaWRW9BG+8bTFSlQUZmqypFqKmyVEJacpkiay9xc88TxZ4hpbWZiGirvXRvOI75Fqvmg00rgq9HVmmVCKv4q4xdpG6A2LDKTc8uZUYYZRXA+4VxN1yeOK4iN8WDYtOC9PPSJiiDLu43mIYw0PFsjlyn0ytU+xGUyLFcgaFRXe4sSgV0YGSx4edMtdyN8iguoY0/C2W29dT1bANz8KqhsO67BrtWsWFhTw21gwmsEcLwF39ex8Bp+PW8+DMmylGYc70wVawj2dAGbq1GEdJLQI85IM4Jqd5RDDCpCPZRvZFVi7OAAt27Ui4HuUxVSyIdh/W4e1InD2kt4eocE3O5m6r7cmWHjoxqU71cSq1kxXZ4nWY+k6QJvNIxKp2Ri7/oTcBli3t2kCAyu5zpo3o+MyQP/otcCfpU5n3S3/hCHjsPkd4ssWmG5mlFPXn23CRB8FrGfRmzUApovlqtfKB9pv9VZLJnvBHandAP2kKI9MsPvuTnGwkqixOiHSp4hEpzCw0IvOlkwtoo7QwjeN1oXIIzSOpToZ22aIPEJDM9zVBDZB5BGaGfyaeHOO6faw+fxcfj6lo5NlB86ZidPDexV6nEbp0xe9z81hW6tiTFxifk/ki9ZmBbi53btoouAqPkuvsfVZ/3COxaUHjlgMVpuT5gWDk6a8JjyMuXDz4FG3HVhAzdEk8iohnh852dgf875IbewG547neKkJwnaXeF9NATTBa5Ia/i5r/JIxF/6r82fo9zYoKtFqoZZmulQoPB06pbuDx0XbrVYLrqAWvQ5qDp2Q0bx3vDpzo+d1N3/sSD8O2TFSThQ7iztpT6c9Wy5O+b+xydIns6b0O5ZEMOhAnaaSI6jr92ubHVrY0XnS9BxMpdY28jYbxWFtgiG1wgbbo0d6jwx0TtrUI6PHDDnqUWkcwIGjP9MQ7zXq7FM0A1zeOCAum/UtHFPiDrpgpfEmMzwQ65wHiHLrNYVQ0BSym5zAsFOj3Ig7uOgpSuxQiwiDCDhrkqG8DX4SwdfXnA4H/ApUCci5478pWDNAggLzTsNfQB2ze/1AuB34FuFGOxSVquXHb70r5tAZTjXoj66mAhA4XPxLjT1pT4kB9Y5Wc1/+BPwhEJmFjkgngRG+6jqkMiMTl1LP9+qtH2A8E/wqrWP+W0mihliDgL/O2h6pMpw+L6w8U2Pe1c3hL9mCN5lD6qAIGKF2DkH3aS9KdirqKqMDEUGt+341zwZ8eKaMegs+zCDraPJkjWwn1gYf9bI0R6ULDGQpqU/MZWkOWY5QbomeJwCAAUrv+vZ05DJUH5WWfab6sEIN70s/12+ogJA/E6pcan+tfcDQprlCcv2ISZJ+NcjHMSw6kk31QlcHoZ1xIne2176EirSu8Sxdl4RJbhywrznrp5281WW3Dd/YUhDAUjHJvLiaEJhxrlaBQUPIguWeKzmQ3JkBzyAAGkYh7eppbJGdrRqCxq4+xPXlxVE+Pul5XgGDfka5jtWnR/ZBxYaGxZgAde0xD7GkyTiNduHBwytmHTuVj0NGrHjUMCsUqHxNBs24sH/IWNurRqoBQWNY/rJaXbDlUhuaFg+BQVL2QckHJOOlfOYNoGCaHFzG0qBGLBWcaWIvzHLl35Mdm+ni6fNJ2RvlXTTI6qan/sv3oH9RUDUuOwFzCHnrWr9Vx2+IweCEcX5OYW/BVV00Y558C+hrXBvdVpbGEoO7G8Y9G5MvtGybQZkMfJRSt6HMqyYYubXI0S/eUDm8MJItrpOCslyT7qEZIf8STHaxOHZYRMJU/VR8Z4tcNHQwnxeKfFJlyr6DwnAWhxAKGaGuj1w0/jVvBe9w8CqROe6a6KpZwq9iVQLrr3hFFb65o2J1dw1iL97nYkfIvoG2wKzyD3NzQvXJnmo+qUm/ef+N2wjjJwZlZFn1LF80qgLLR2134AalTbFan8uEZ81SFMVOrXqWywh1RYreWtYiRqqcfZ/bR2MTF9EWmGUe8G/8VcQIbRPQkSpn54QZIfc4mnPbZO45M0Lb3Gw8NdynplMs/zBPYzvP9giHSJhRV6lQktaViE+wJ5yHQ4saTtCgPT7r+y2EqFHNl0/dDLDAe+KMZUPv9jLKCafuWh9QF6tAdZ/EtNqfXcT79nRgkBamNNvidBf7OntCmKpMJyJt1g1RnhGpmulqGqSpSTzqcKAie02NtmULV7+3Q4NIJaa4mU5lo1w1wsJLHfp1Rh3JVKzTPSBEx4kh0kfSCPaiTFiXbmXCSjVAsr1Dp0polPOHFyqt8rEOMGvNAJnKB7FK1xGShxaQuDEcIZVT51Zj7zee+5PzbTVU36ERbrZKyRMebp2aYiU6d5M0v5j5AWe5TSTNgEyncjyQesY26KPz5zJRdvTZ0AfLViyQYBs0mwnXagX0+SG5pkJt94f06UrXQpd9avYTj4PmzNnB+8rrp0/gpOXPXeYIknOVj8wSQf88edwB0ucyt+dFeIoOmRY+UYuLVJHpC0aYUdb6u8/hby6z+Mt/EIuF/gJCtPX4o/7u5+0/qCB8R5/mVQO+uFJm4aO7BgpkOpnPK/col3QgDSa/y3jYIWZzyNURyHrBZgr71IOakoph5He3Qpfhxew3bp6E7UP/dPYpCdGmpfDEszB3nxT4wo/n9maEqCF1zdqrzs6Y8cy8r8Sh+vqQt8wg+5HyHT0LPqeM9TLyrqNFrMZs4fMHnbJFQ1Qmdj59XoD7RDP/enZIbIhFyh8bEltmaOp9K88MWdX+HKBgH+iu4Gx2gPmiAZI2QEnyYdTbvRQnVuh0puSpgBAIilMRu7RlCEhGmNjgOmlGKGwryfP45ku4TXGtBZ39xdd4zCAYo/xj51WmpFEU9bzFFOprMwiuyycR1/P+0ehti7BI3ZFUkRF3/NL+33i/uCMGBzEndeU1xCR2Dv/O+oSorw79PRdSh0N97aeG74gNDZOT7/GuT2wAvGMso/kLqcPBrLxV/LKy0WBwJF3AKo/nJ8G8PESz1zUHg0UZy2h3JnOYhKhHzEcYKQSo1LmwyF8cBbjjt21X3+PsfcNoauVarr25v11TRALh1XOIGzvbIQvherlqZopQhZdazJxSq2+UeQQedTP1PiEHDws1i1daVmvN+nh0ZX/bUrIlXIvXdo8u30fEh9z0lHu5Pqfyh7nedXCfxRAdNmuGtjJGxqvDSj04DrB07Ww3FX3LEaaW9PIMHMcAQS4vtjYc7MqBMmy48S7fEnGuId7KF9zBVI6PNbc2WOBoyv6t/EzVq4+eKeKC9ybs8WA0PiN/42gyj8NConleEVx26O2i3+8aGnpKQ1NdudF/1P6l9D29Xa9rLt32wnFk7/2vWbdzI8KwauHfd05+3F2uTTinV1zRltNk7x87qhkwWD2Zl1ksT7GY1y3cPoESeN3Oo6xud94GuwA8TXncjuZpmh5eTlb+w+kqEFonmxfPp5fDF735aAs5Pdhdy22Lyx9YqL2puWnFCC9hJjAHU6XMHHMoqPo+V11mmIbe5vDS5VsqSjHwqpPqfsUED+e6pltO8A+dxxgrimym0wEWOpNqb1waVIKRPeAK2xLxr8s6adCuK5oJEfG6pxz9i/ltv6lZZ3rm/sjuIfal1QLtB4Oa+9ONjazrmBSgHz2EVA916H1oRvmWTuwDIN1JqtnmGH18xx5xt3PZvCgbhK/Pi8+Jz5bncPK5eFYYc/2yuXQC3uzkhHb3br8f4KK0Hui2Bvv9XbfJVXnDDTfccMMNN9xwww033HDDDTfccMMNN/zf8R9RPrD5IGsBBAAAAABJRU5ErkJggg=="/>
          <p:cNvSpPr>
            <a:spLocks noChangeAspect="1" noChangeArrowheads="1"/>
          </p:cNvSpPr>
          <p:nvPr/>
        </p:nvSpPr>
        <p:spPr bwMode="auto">
          <a:xfrm>
            <a:off x="8939080" y="336247"/>
            <a:ext cx="2322969" cy="23229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C:\Users\semeniucro.COUGARS\AppData\Local\Microsoft\Windows\Temporary Internet Files\Content.IE5\DYCTEI44\Biohaz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3997" y="3906982"/>
            <a:ext cx="2133456" cy="2133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3913" y="492988"/>
            <a:ext cx="1863595" cy="2417895"/>
          </a:xfrm>
          <a:prstGeom prst="rect">
            <a:avLst/>
          </a:prstGeom>
        </p:spPr>
      </p:pic>
    </p:spTree>
    <p:extLst>
      <p:ext uri="{BB962C8B-B14F-4D97-AF65-F5344CB8AC3E}">
        <p14:creationId xmlns:p14="http://schemas.microsoft.com/office/powerpoint/2010/main" val="543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993" y="295834"/>
            <a:ext cx="11321771" cy="2102359"/>
          </a:xfrm>
        </p:spPr>
        <p:txBody>
          <a:bodyPr/>
          <a:lstStyle/>
          <a:p>
            <a:r>
              <a:rPr lang="en-US" dirty="0" smtClean="0"/>
              <a:t>Knowing the Risks: GHS, SDSs and </a:t>
            </a:r>
            <a:r>
              <a:rPr lang="en-US" dirty="0"/>
              <a:t>Labelling</a:t>
            </a:r>
            <a:br>
              <a:rPr lang="en-US" dirty="0"/>
            </a:br>
            <a:endParaRPr lang="en-US" sz="2400" dirty="0">
              <a:hlinkClick r:id="rId3"/>
            </a:endParaRPr>
          </a:p>
        </p:txBody>
      </p:sp>
      <p:pic>
        <p:nvPicPr>
          <p:cNvPr id="4" name="8queMM7VVfw"/>
          <p:cNvPicPr>
            <a:picLocks noGrp="1" noRot="1" noChangeAspect="1"/>
          </p:cNvPicPr>
          <p:nvPr>
            <p:ph idx="1"/>
            <a:videoFile r:link="rId1"/>
          </p:nvPr>
        </p:nvPicPr>
        <p:blipFill>
          <a:blip r:embed="rId4"/>
          <a:stretch>
            <a:fillRect/>
          </a:stretch>
        </p:blipFill>
        <p:spPr>
          <a:xfrm>
            <a:off x="1811697" y="1347014"/>
            <a:ext cx="7861045" cy="5144655"/>
          </a:xfrm>
          <a:prstGeom prst="rect">
            <a:avLst/>
          </a:prstGeom>
        </p:spPr>
      </p:pic>
    </p:spTree>
    <p:extLst>
      <p:ext uri="{BB962C8B-B14F-4D97-AF65-F5344CB8AC3E}">
        <p14:creationId xmlns:p14="http://schemas.microsoft.com/office/powerpoint/2010/main" val="239768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Groups</a:t>
            </a:r>
            <a:endParaRPr lang="en-US" dirty="0"/>
          </a:p>
        </p:txBody>
      </p:sp>
      <p:sp>
        <p:nvSpPr>
          <p:cNvPr id="3" name="Content Placeholder 2"/>
          <p:cNvSpPr>
            <a:spLocks noGrp="1"/>
          </p:cNvSpPr>
          <p:nvPr>
            <p:ph idx="1"/>
          </p:nvPr>
        </p:nvSpPr>
        <p:spPr>
          <a:xfrm>
            <a:off x="1104293" y="1622612"/>
            <a:ext cx="8946541" cy="4195481"/>
          </a:xfrm>
        </p:spPr>
        <p:txBody>
          <a:bodyPr>
            <a:normAutofit/>
          </a:bodyPr>
          <a:lstStyle/>
          <a:p>
            <a:r>
              <a:rPr lang="en-US" altLang="en-US" dirty="0"/>
              <a:t>RG1 – not infectious to healthy adults </a:t>
            </a:r>
          </a:p>
          <a:p>
            <a:r>
              <a:rPr lang="en-US" altLang="en-US" dirty="0"/>
              <a:t>RG2- generally agents that are transmitted via ingestion, through mucous membranes, and through the skin.  The severity of disease is not as significant (usually) as high risk agents, and treatment is generally available.  Mortality and morbidity is lower than high risk group classifications.</a:t>
            </a:r>
          </a:p>
          <a:p>
            <a:r>
              <a:rPr lang="en-US" altLang="en-US" dirty="0"/>
              <a:t>RG3-all routes of exposure are in play, especially the AIRBORNE route, severity in terms of morbidity and mortality are elevated and infectious dose is generally lower for RG3 agents.  Treatment may/may not be available.</a:t>
            </a:r>
          </a:p>
          <a:p>
            <a:r>
              <a:rPr lang="en-US" altLang="en-US" dirty="0"/>
              <a:t>RG4- all routes of exposure, much more significant mortality/morbidity than RG3 agent, treatment usually not available.</a:t>
            </a:r>
          </a:p>
          <a:p>
            <a:endParaRPr lang="en-US" dirty="0"/>
          </a:p>
        </p:txBody>
      </p:sp>
    </p:spTree>
    <p:extLst>
      <p:ext uri="{BB962C8B-B14F-4D97-AF65-F5344CB8AC3E}">
        <p14:creationId xmlns:p14="http://schemas.microsoft.com/office/powerpoint/2010/main" val="28925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Safety</a:t>
            </a:r>
            <a:br>
              <a:rPr lang="en-US" dirty="0" smtClean="0"/>
            </a:br>
            <a:r>
              <a:rPr lang="en-US" sz="2400" dirty="0" smtClean="0"/>
              <a:t>When working with potentially infectious materials:</a:t>
            </a:r>
            <a:br>
              <a:rPr lang="en-US" sz="2400" dirty="0" smtClean="0"/>
            </a:br>
            <a:endParaRPr lang="en-US" dirty="0"/>
          </a:p>
        </p:txBody>
      </p:sp>
      <p:sp>
        <p:nvSpPr>
          <p:cNvPr id="3" name="Content Placeholder 2"/>
          <p:cNvSpPr>
            <a:spLocks noGrp="1"/>
          </p:cNvSpPr>
          <p:nvPr>
            <p:ph idx="1"/>
          </p:nvPr>
        </p:nvSpPr>
        <p:spPr>
          <a:xfrm>
            <a:off x="646111" y="1853248"/>
            <a:ext cx="9812523" cy="4593734"/>
          </a:xfrm>
        </p:spPr>
        <p:txBody>
          <a:bodyPr>
            <a:normAutofit fontScale="92500" lnSpcReduction="20000"/>
          </a:bodyPr>
          <a:lstStyle/>
          <a:p>
            <a:r>
              <a:rPr lang="en-US" dirty="0"/>
              <a:t>Follow </a:t>
            </a:r>
            <a:r>
              <a:rPr lang="en-US" dirty="0" smtClean="0"/>
              <a:t>SOPs</a:t>
            </a:r>
          </a:p>
          <a:p>
            <a:r>
              <a:rPr lang="en-US" dirty="0"/>
              <a:t>Wear personal protective equipment </a:t>
            </a:r>
            <a:endParaRPr lang="en-US" dirty="0" smtClean="0"/>
          </a:p>
          <a:p>
            <a:r>
              <a:rPr lang="en-US" dirty="0" smtClean="0"/>
              <a:t>Use </a:t>
            </a:r>
            <a:r>
              <a:rPr lang="en-US" dirty="0"/>
              <a:t>a biosafety cabinet </a:t>
            </a:r>
            <a:r>
              <a:rPr lang="en-US" dirty="0" smtClean="0"/>
              <a:t>if </a:t>
            </a:r>
            <a:r>
              <a:rPr lang="en-US" dirty="0"/>
              <a:t>procedures might generate aerosols </a:t>
            </a:r>
            <a:r>
              <a:rPr lang="en-US" dirty="0" smtClean="0"/>
              <a:t>(Do Not </a:t>
            </a:r>
            <a:r>
              <a:rPr lang="en-US" dirty="0"/>
              <a:t>use a CFH when handling infectious agents</a:t>
            </a:r>
            <a:r>
              <a:rPr lang="en-US" dirty="0" smtClean="0"/>
              <a:t>)</a:t>
            </a:r>
          </a:p>
          <a:p>
            <a:r>
              <a:rPr lang="en-US" dirty="0" smtClean="0"/>
              <a:t>Wash hands</a:t>
            </a:r>
            <a:r>
              <a:rPr lang="en-US" dirty="0" smtClean="0">
                <a:solidFill>
                  <a:srgbClr val="C00000"/>
                </a:solidFill>
              </a:rPr>
              <a:t> </a:t>
            </a:r>
            <a:r>
              <a:rPr lang="en-US" dirty="0" smtClean="0"/>
              <a:t>frequently after </a:t>
            </a:r>
            <a:r>
              <a:rPr lang="en-US" dirty="0"/>
              <a:t>removing gloves and before exiting the lab</a:t>
            </a:r>
          </a:p>
          <a:p>
            <a:r>
              <a:rPr lang="en-US" dirty="0"/>
              <a:t>Disinfect work areas and equipment after </a:t>
            </a:r>
            <a:r>
              <a:rPr lang="en-US" dirty="0" smtClean="0"/>
              <a:t>use with appropriate disinfectant</a:t>
            </a:r>
            <a:endParaRPr lang="en-US" dirty="0"/>
          </a:p>
          <a:p>
            <a:r>
              <a:rPr lang="en-US" dirty="0"/>
              <a:t>Take special care when working with sharps (needles, Pasteur pipets, scalpels, capillary tubes</a:t>
            </a:r>
            <a:r>
              <a:rPr lang="en-US" dirty="0" smtClean="0"/>
              <a:t>)</a:t>
            </a:r>
            <a:endParaRPr lang="en-US" dirty="0"/>
          </a:p>
          <a:p>
            <a:r>
              <a:rPr lang="en-US" dirty="0"/>
              <a:t>Never eat, drink, smoke, handle contact lenses, apply cosmetics, or take medicine in a </a:t>
            </a:r>
            <a:r>
              <a:rPr lang="en-US" dirty="0" smtClean="0"/>
              <a:t>lab</a:t>
            </a:r>
            <a:endParaRPr lang="en-US" dirty="0"/>
          </a:p>
          <a:p>
            <a:r>
              <a:rPr lang="en-US" dirty="0" smtClean="0"/>
              <a:t>Decontaminate </a:t>
            </a:r>
            <a:r>
              <a:rPr lang="en-US" dirty="0"/>
              <a:t>and dispose of biological wastes </a:t>
            </a:r>
            <a:r>
              <a:rPr lang="en-US" dirty="0" smtClean="0"/>
              <a:t>properly</a:t>
            </a:r>
          </a:p>
          <a:p>
            <a:r>
              <a:rPr lang="en-US" dirty="0"/>
              <a:t>We encourage you to talk to the supervisor if you know you have a health condition that would put you at higher risk when working with potentially infectious materials </a:t>
            </a:r>
            <a:r>
              <a:rPr lang="en-US" dirty="0" smtClean="0"/>
              <a:t>( i.e. immunosuppressed</a:t>
            </a:r>
            <a:r>
              <a:rPr lang="en-US"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8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Hazards</a:t>
            </a:r>
          </a:p>
        </p:txBody>
      </p:sp>
      <p:sp>
        <p:nvSpPr>
          <p:cNvPr id="7" name="Content Placeholder 6"/>
          <p:cNvSpPr>
            <a:spLocks noGrp="1"/>
          </p:cNvSpPr>
          <p:nvPr>
            <p:ph idx="1"/>
          </p:nvPr>
        </p:nvSpPr>
        <p:spPr>
          <a:xfrm>
            <a:off x="496823" y="1633041"/>
            <a:ext cx="8731154" cy="4195481"/>
          </a:xfrm>
        </p:spPr>
        <p:txBody>
          <a:bodyPr>
            <a:normAutofit/>
          </a:bodyPr>
          <a:lstStyle/>
          <a:p>
            <a:pPr marL="0" indent="0">
              <a:lnSpc>
                <a:spcPct val="90000"/>
              </a:lnSpc>
              <a:buNone/>
            </a:pPr>
            <a:endParaRPr lang="en-US" sz="2600" dirty="0"/>
          </a:p>
          <a:p>
            <a:r>
              <a:rPr lang="en-US" sz="3500" dirty="0" smtClean="0"/>
              <a:t>Reducing Exposure:</a:t>
            </a:r>
          </a:p>
          <a:p>
            <a:pPr lvl="1">
              <a:lnSpc>
                <a:spcPct val="90000"/>
              </a:lnSpc>
            </a:pPr>
            <a:r>
              <a:rPr lang="en-US" sz="1900" dirty="0"/>
              <a:t>Time - Reduce time in areas containing radioactive </a:t>
            </a:r>
            <a:r>
              <a:rPr lang="en-US" sz="1900" dirty="0" smtClean="0"/>
              <a:t>materials</a:t>
            </a:r>
            <a:endParaRPr lang="en-US" sz="1900" dirty="0"/>
          </a:p>
          <a:p>
            <a:pPr lvl="1">
              <a:lnSpc>
                <a:spcPct val="90000"/>
              </a:lnSpc>
            </a:pPr>
            <a:r>
              <a:rPr lang="en-US" sz="1900" dirty="0"/>
              <a:t>Distance - Keep your distance from radioactive </a:t>
            </a:r>
            <a:r>
              <a:rPr lang="en-US" sz="1900" dirty="0" smtClean="0"/>
              <a:t>materials</a:t>
            </a:r>
            <a:endParaRPr lang="en-US" sz="1900" dirty="0"/>
          </a:p>
          <a:p>
            <a:pPr lvl="1">
              <a:lnSpc>
                <a:spcPct val="90000"/>
              </a:lnSpc>
            </a:pPr>
            <a:r>
              <a:rPr lang="en-US" sz="1900" dirty="0"/>
              <a:t>Shielding - Use proper shielding to reduce exposure if shielding is </a:t>
            </a:r>
            <a:r>
              <a:rPr lang="en-US" sz="1900" dirty="0" smtClean="0"/>
              <a:t>necessary</a:t>
            </a:r>
            <a:endParaRPr lang="en-US" sz="1900" dirty="0"/>
          </a:p>
          <a:p>
            <a:pPr lvl="1">
              <a:lnSpc>
                <a:spcPct val="90000"/>
              </a:lnSpc>
            </a:pPr>
            <a:r>
              <a:rPr lang="en-US" sz="1900" dirty="0" smtClean="0"/>
              <a:t>Observe signage</a:t>
            </a:r>
            <a:endParaRPr lang="en-US" sz="1900" dirty="0"/>
          </a:p>
          <a:p>
            <a:pPr lvl="1">
              <a:lnSpc>
                <a:spcPct val="90000"/>
              </a:lnSpc>
            </a:pPr>
            <a:r>
              <a:rPr lang="en-US" sz="2100" dirty="0" smtClean="0"/>
              <a:t>PPE</a:t>
            </a:r>
            <a:endParaRPr lang="en-US" sz="2100" dirty="0"/>
          </a:p>
          <a:p>
            <a:pPr lvl="1">
              <a:lnSpc>
                <a:spcPct val="90000"/>
              </a:lnSpc>
            </a:pPr>
            <a:r>
              <a:rPr lang="en-US" sz="1900" dirty="0"/>
              <a:t>Proper </a:t>
            </a:r>
            <a:r>
              <a:rPr lang="en-US" sz="1900" dirty="0" smtClean="0"/>
              <a:t>storage and disposal</a:t>
            </a:r>
          </a:p>
          <a:p>
            <a:pPr lvl="1">
              <a:lnSpc>
                <a:spcPct val="90000"/>
              </a:lnSpc>
            </a:pPr>
            <a:r>
              <a:rPr lang="en-US" sz="1900" dirty="0" smtClean="0"/>
              <a:t>Training from CofC Rad training officer</a:t>
            </a:r>
          </a:p>
          <a:p>
            <a:pPr lvl="1"/>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1719" y="217709"/>
            <a:ext cx="1928327" cy="2575120"/>
          </a:xfrm>
          <a:prstGeom prst="rect">
            <a:avLst/>
          </a:prstGeom>
        </p:spPr>
      </p:pic>
      <p:pic>
        <p:nvPicPr>
          <p:cNvPr id="1026" name="Picture 2" descr="http://illeattothat.com/wp-content/uploads/2014/02/simps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699" y="4338266"/>
            <a:ext cx="3949347" cy="221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1465" y="180902"/>
            <a:ext cx="9404723" cy="1400530"/>
          </a:xfrm>
        </p:spPr>
        <p:txBody>
          <a:bodyPr/>
          <a:lstStyle/>
          <a:p>
            <a:r>
              <a:rPr lang="en-US" dirty="0" smtClean="0"/>
              <a:t>Other Hazards</a:t>
            </a:r>
            <a:endParaRPr lang="en-US" dirty="0"/>
          </a:p>
        </p:txBody>
      </p:sp>
      <p:sp>
        <p:nvSpPr>
          <p:cNvPr id="3" name="Content Placeholder 2"/>
          <p:cNvSpPr>
            <a:spLocks noGrp="1"/>
          </p:cNvSpPr>
          <p:nvPr>
            <p:ph idx="1"/>
          </p:nvPr>
        </p:nvSpPr>
        <p:spPr>
          <a:xfrm>
            <a:off x="285662" y="1011110"/>
            <a:ext cx="4833185" cy="4195481"/>
          </a:xfrm>
        </p:spPr>
        <p:txBody>
          <a:bodyPr>
            <a:normAutofit/>
          </a:bodyPr>
          <a:lstStyle/>
          <a:p>
            <a:r>
              <a:rPr lang="en-US" dirty="0"/>
              <a:t>Electrical hazards</a:t>
            </a:r>
          </a:p>
          <a:p>
            <a:r>
              <a:rPr lang="en-US" dirty="0"/>
              <a:t>Compressed </a:t>
            </a:r>
            <a:r>
              <a:rPr lang="en-US" dirty="0" smtClean="0"/>
              <a:t>Gasses</a:t>
            </a:r>
          </a:p>
          <a:p>
            <a:r>
              <a:rPr lang="en-US" dirty="0" smtClean="0"/>
              <a:t>Falls - Wet floors and Trip Hazards</a:t>
            </a:r>
            <a:endParaRPr lang="en-US" dirty="0"/>
          </a:p>
          <a:p>
            <a:r>
              <a:rPr lang="en-US" dirty="0" smtClean="0"/>
              <a:t>Mechanical equipment (autoclave, centrifuge)</a:t>
            </a:r>
          </a:p>
          <a:p>
            <a:r>
              <a:rPr lang="en-US" dirty="0" smtClean="0"/>
              <a:t>Power tools</a:t>
            </a:r>
            <a:endParaRPr lang="en-US" dirty="0"/>
          </a:p>
          <a:p>
            <a:r>
              <a:rPr lang="en-US" dirty="0"/>
              <a:t>UV lights (sunburns</a:t>
            </a:r>
            <a:r>
              <a:rPr lang="en-US" dirty="0" smtClean="0"/>
              <a:t>)</a:t>
            </a:r>
          </a:p>
          <a:p>
            <a:pPr marL="0" indent="0">
              <a:buNone/>
            </a:pPr>
            <a:endParaRPr lang="en-US" dirty="0"/>
          </a:p>
          <a:p>
            <a:endParaRPr lang="en-US" dirty="0"/>
          </a:p>
          <a:p>
            <a:pPr marL="0" indent="0">
              <a:buNone/>
            </a:pPr>
            <a:endParaRPr lang="en-US" dirty="0" smtClean="0"/>
          </a:p>
        </p:txBody>
      </p:sp>
      <p:pic>
        <p:nvPicPr>
          <p:cNvPr id="4" name="Picture 2"/>
          <p:cNvPicPr>
            <a:picLocks noChangeAspect="1" noChangeArrowheads="1"/>
          </p:cNvPicPr>
          <p:nvPr/>
        </p:nvPicPr>
        <p:blipFill>
          <a:blip r:embed="rId3" cstate="print"/>
          <a:srcRect/>
          <a:stretch>
            <a:fillRect/>
          </a:stretch>
        </p:blipFill>
        <p:spPr bwMode="auto">
          <a:xfrm>
            <a:off x="551465" y="4047475"/>
            <a:ext cx="2686410" cy="2587697"/>
          </a:xfrm>
          <a:prstGeom prst="rect">
            <a:avLst/>
          </a:prstGeom>
          <a:noFill/>
          <a:ln w="9525">
            <a:noFill/>
            <a:miter lim="800000"/>
            <a:headEnd/>
            <a:tailEnd/>
          </a:ln>
        </p:spPr>
      </p:pic>
      <p:pic>
        <p:nvPicPr>
          <p:cNvPr id="5" name="q8UiamEWz4Q"/>
          <p:cNvPicPr>
            <a:picLocks noRot="1" noChangeAspect="1"/>
          </p:cNvPicPr>
          <p:nvPr>
            <a:videoFile r:link="rId1"/>
          </p:nvPr>
        </p:nvPicPr>
        <p:blipFill>
          <a:blip r:embed="rId4"/>
          <a:stretch>
            <a:fillRect/>
          </a:stretch>
        </p:blipFill>
        <p:spPr>
          <a:xfrm>
            <a:off x="4840941" y="815788"/>
            <a:ext cx="6979235" cy="4878090"/>
          </a:xfrm>
          <a:prstGeom prst="rect">
            <a:avLst/>
          </a:prstGeom>
        </p:spPr>
      </p:pic>
    </p:spTree>
    <p:extLst>
      <p:ext uri="{BB962C8B-B14F-4D97-AF65-F5344CB8AC3E}">
        <p14:creationId xmlns:p14="http://schemas.microsoft.com/office/powerpoint/2010/main" val="261253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Safety </a:t>
            </a:r>
            <a:endParaRPr lang="en-US" dirty="0"/>
          </a:p>
        </p:txBody>
      </p:sp>
      <p:sp>
        <p:nvSpPr>
          <p:cNvPr id="3" name="Content Placeholder 2"/>
          <p:cNvSpPr>
            <a:spLocks noGrp="1"/>
          </p:cNvSpPr>
          <p:nvPr>
            <p:ph idx="1"/>
          </p:nvPr>
        </p:nvSpPr>
        <p:spPr>
          <a:xfrm>
            <a:off x="646111" y="1295484"/>
            <a:ext cx="8946541" cy="5206915"/>
          </a:xfrm>
        </p:spPr>
        <p:txBody>
          <a:bodyPr>
            <a:normAutofit fontScale="70000" lnSpcReduction="20000"/>
          </a:bodyPr>
          <a:lstStyle/>
          <a:p>
            <a:r>
              <a:rPr lang="en-US" sz="2600" dirty="0" smtClean="0"/>
              <a:t>Do </a:t>
            </a:r>
            <a:r>
              <a:rPr lang="en-US" sz="2600" dirty="0"/>
              <a:t>not overload </a:t>
            </a:r>
            <a:r>
              <a:rPr lang="en-US" sz="2600" dirty="0" smtClean="0"/>
              <a:t>outlets</a:t>
            </a:r>
            <a:endParaRPr lang="en-US" sz="2600" dirty="0"/>
          </a:p>
          <a:p>
            <a:r>
              <a:rPr lang="en-US" sz="2600" dirty="0"/>
              <a:t>Extension cords can only be used for a short-term temporary situation. Long term use of extension cords is an OSHA </a:t>
            </a:r>
            <a:r>
              <a:rPr lang="en-US" sz="2600" dirty="0" smtClean="0"/>
              <a:t>violation</a:t>
            </a:r>
          </a:p>
          <a:p>
            <a:r>
              <a:rPr lang="en-US" sz="2600" dirty="0" smtClean="0"/>
              <a:t>Never double </a:t>
            </a:r>
            <a:r>
              <a:rPr lang="en-US" sz="2600" dirty="0"/>
              <a:t>up </a:t>
            </a:r>
            <a:r>
              <a:rPr lang="en-US" sz="2600" dirty="0" smtClean="0"/>
              <a:t>(daisy chain) extension </a:t>
            </a:r>
            <a:r>
              <a:rPr lang="en-US" sz="2600" dirty="0"/>
              <a:t>cords. Ensure the extension cord used is rated for the electrical current to be </a:t>
            </a:r>
            <a:r>
              <a:rPr lang="en-US" sz="2600" dirty="0" smtClean="0"/>
              <a:t>used</a:t>
            </a:r>
            <a:endParaRPr lang="en-US" sz="2600" dirty="0"/>
          </a:p>
          <a:p>
            <a:r>
              <a:rPr lang="en-US" sz="2600" dirty="0" smtClean="0"/>
              <a:t>When </a:t>
            </a:r>
            <a:r>
              <a:rPr lang="en-US" sz="2600" dirty="0"/>
              <a:t>working around water, always use a Ground Fault Circuit Interrupter (GFCI</a:t>
            </a:r>
            <a:r>
              <a:rPr lang="en-US" sz="2600" dirty="0" smtClean="0"/>
              <a:t>) outlet</a:t>
            </a:r>
            <a:endParaRPr lang="en-US" sz="2600" dirty="0"/>
          </a:p>
          <a:p>
            <a:r>
              <a:rPr lang="en-US" sz="2600" dirty="0"/>
              <a:t>Never handle electrical equipment when </a:t>
            </a:r>
            <a:r>
              <a:rPr lang="en-US" sz="2600" dirty="0" smtClean="0"/>
              <a:t>wet</a:t>
            </a:r>
            <a:endParaRPr lang="en-US" sz="2600" dirty="0"/>
          </a:p>
          <a:p>
            <a:r>
              <a:rPr lang="en-US" sz="2600" dirty="0"/>
              <a:t>Use caution when working around flammable liquids. Be aware of electrical ignition </a:t>
            </a:r>
            <a:r>
              <a:rPr lang="en-US" sz="2600" dirty="0" smtClean="0"/>
              <a:t>sources</a:t>
            </a:r>
            <a:endParaRPr lang="en-US" sz="2600" dirty="0"/>
          </a:p>
          <a:p>
            <a:r>
              <a:rPr lang="en-US" sz="2600" dirty="0"/>
              <a:t>Report faulty equipment </a:t>
            </a:r>
            <a:r>
              <a:rPr lang="en-US" sz="2600" dirty="0" smtClean="0"/>
              <a:t>to your supervisor or the </a:t>
            </a:r>
            <a:r>
              <a:rPr lang="en-US" sz="2600" dirty="0"/>
              <a:t>lab manager </a:t>
            </a:r>
            <a:r>
              <a:rPr lang="en-US" sz="2600" dirty="0" smtClean="0"/>
              <a:t>immediately</a:t>
            </a:r>
            <a:endParaRPr lang="en-US" sz="2600" dirty="0"/>
          </a:p>
          <a:p>
            <a:r>
              <a:rPr lang="en-US" sz="2600" dirty="0"/>
              <a:t>If a breaker or GFCI trips, you should notify </a:t>
            </a:r>
            <a:r>
              <a:rPr lang="en-US" sz="2600" dirty="0" smtClean="0"/>
              <a:t>your supervisor or the </a:t>
            </a:r>
            <a:r>
              <a:rPr lang="en-US" sz="2600" dirty="0"/>
              <a:t>lab manager </a:t>
            </a:r>
            <a:r>
              <a:rPr lang="en-US" sz="2600" dirty="0" smtClean="0"/>
              <a:t>immediately</a:t>
            </a:r>
          </a:p>
          <a:p>
            <a:r>
              <a:rPr lang="en-US" sz="2600" dirty="0" smtClean="0"/>
              <a:t>Saltwater </a:t>
            </a:r>
            <a:r>
              <a:rPr lang="en-US" sz="2600" dirty="0"/>
              <a:t>is a great conductor </a:t>
            </a:r>
            <a:r>
              <a:rPr lang="en-US" sz="2600" dirty="0" smtClean="0"/>
              <a:t>of electricity</a:t>
            </a:r>
            <a:endParaRPr lang="en-US" sz="2600" dirty="0"/>
          </a:p>
          <a:p>
            <a:r>
              <a:rPr lang="en-US" sz="2600" dirty="0"/>
              <a:t>All electrical connections in the wet </a:t>
            </a:r>
            <a:r>
              <a:rPr lang="en-US" sz="2600" dirty="0" smtClean="0"/>
              <a:t>lab must be approved by the Marine Operations Manager (Pete Meier)</a:t>
            </a:r>
            <a:endParaRPr lang="en-US" sz="2600" dirty="0"/>
          </a:p>
          <a:p>
            <a:pPr marL="0" indent="0">
              <a:buNone/>
            </a:pPr>
            <a:endParaRPr lang="en-US" dirty="0"/>
          </a:p>
        </p:txBody>
      </p:sp>
      <p:pic>
        <p:nvPicPr>
          <p:cNvPr id="4098" name="Picture 2" descr="http://blog.envirosafetyproducts.com/wp-content/uploads/2011/08/homer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130" y="182823"/>
            <a:ext cx="22288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2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Compressed Gas Safety</a:t>
            </a:r>
            <a:endParaRPr lang="en-US" dirty="0"/>
          </a:p>
        </p:txBody>
      </p:sp>
      <p:sp>
        <p:nvSpPr>
          <p:cNvPr id="3" name="Content Placeholder 2"/>
          <p:cNvSpPr>
            <a:spLocks noGrp="1"/>
          </p:cNvSpPr>
          <p:nvPr>
            <p:ph idx="1"/>
          </p:nvPr>
        </p:nvSpPr>
        <p:spPr>
          <a:xfrm>
            <a:off x="646111" y="1397137"/>
            <a:ext cx="6538459" cy="4195481"/>
          </a:xfrm>
        </p:spPr>
        <p:txBody>
          <a:bodyPr/>
          <a:lstStyle/>
          <a:p>
            <a:r>
              <a:rPr lang="en-US" dirty="0"/>
              <a:t>All tanks must be secured above the center of gravity by approved </a:t>
            </a:r>
            <a:r>
              <a:rPr lang="en-US" dirty="0" smtClean="0"/>
              <a:t>supports</a:t>
            </a:r>
          </a:p>
          <a:p>
            <a:r>
              <a:rPr lang="en-US" dirty="0" smtClean="0"/>
              <a:t>Ensure proper fitting of connections</a:t>
            </a:r>
          </a:p>
          <a:p>
            <a:r>
              <a:rPr lang="en-US" dirty="0" smtClean="0"/>
              <a:t>Cylinders must be appropriately tagged</a:t>
            </a:r>
            <a:endParaRPr lang="en-US" dirty="0"/>
          </a:p>
          <a:p>
            <a:r>
              <a:rPr lang="en-US" dirty="0"/>
              <a:t>Cylinders in transit or not in use must be capped</a:t>
            </a:r>
          </a:p>
          <a:p>
            <a:r>
              <a:rPr lang="en-US" dirty="0"/>
              <a:t>Move only with appropriate cylinder cart</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73" y="4070840"/>
            <a:ext cx="2466197" cy="24661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58489" y="805007"/>
            <a:ext cx="4880428" cy="3660321"/>
          </a:xfrm>
          <a:prstGeom prst="rect">
            <a:avLst/>
          </a:prstGeom>
        </p:spPr>
      </p:pic>
    </p:spTree>
    <p:extLst>
      <p:ext uri="{BB962C8B-B14F-4D97-AF65-F5344CB8AC3E}">
        <p14:creationId xmlns:p14="http://schemas.microsoft.com/office/powerpoint/2010/main" val="123103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afety in the Field</a:t>
            </a:r>
            <a:endParaRPr lang="en-US" dirty="0"/>
          </a:p>
        </p:txBody>
      </p:sp>
      <p:sp>
        <p:nvSpPr>
          <p:cNvPr id="3" name="Content Placeholder 2"/>
          <p:cNvSpPr>
            <a:spLocks noGrp="1"/>
          </p:cNvSpPr>
          <p:nvPr>
            <p:ph idx="1"/>
          </p:nvPr>
        </p:nvSpPr>
        <p:spPr>
          <a:xfrm>
            <a:off x="171659" y="1785500"/>
            <a:ext cx="8946541" cy="4195481"/>
          </a:xfrm>
        </p:spPr>
        <p:txBody>
          <a:bodyPr>
            <a:normAutofit fontScale="92500" lnSpcReduction="10000"/>
          </a:bodyPr>
          <a:lstStyle/>
          <a:p>
            <a:r>
              <a:rPr lang="en-US" dirty="0" smtClean="0"/>
              <a:t>If possible, work with a partner.</a:t>
            </a:r>
          </a:p>
          <a:p>
            <a:r>
              <a:rPr lang="en-US" dirty="0" smtClean="0"/>
              <a:t>Let someone know your itinerary – location, duration, contact info.</a:t>
            </a:r>
          </a:p>
          <a:p>
            <a:r>
              <a:rPr lang="en-US" dirty="0" smtClean="0"/>
              <a:t>If using a boat or kayak, complete a float plan located outside of room 116 and submit it to Pete Meier (Marine Operations Manager).</a:t>
            </a:r>
          </a:p>
          <a:p>
            <a:r>
              <a:rPr lang="en-US" dirty="0" smtClean="0"/>
              <a:t>Plan and prepare for health and safety problems that may occur in the field – hazardous plants, animals, terrain, equipment, and weather conditions.</a:t>
            </a:r>
          </a:p>
          <a:p>
            <a:r>
              <a:rPr lang="en-US" dirty="0" smtClean="0"/>
              <a:t>Check out a fieldwork first aid kit from the Lab Manager (room 109).</a:t>
            </a:r>
          </a:p>
          <a:p>
            <a:r>
              <a:rPr lang="en-US" dirty="0" smtClean="0"/>
              <a:t>If collecting living organisms, be sure someone in the group has a Collector’s Permit</a:t>
            </a:r>
            <a:r>
              <a:rPr lang="en-US" dirty="0" smtClean="0"/>
              <a:t>.</a:t>
            </a:r>
          </a:p>
          <a:p>
            <a:r>
              <a:rPr lang="en-US" dirty="0" smtClean="0"/>
              <a:t>Follow SOPs </a:t>
            </a:r>
            <a:r>
              <a:rPr lang="en-US" smtClean="0"/>
              <a:t>if applicable.</a:t>
            </a:r>
            <a:endParaRPr lang="en-US" dirty="0" smtClean="0"/>
          </a:p>
          <a:p>
            <a:r>
              <a:rPr lang="en-US" dirty="0" smtClean="0"/>
              <a:t>Consider taking: PPE if necessary, sun protection, bug spray.</a:t>
            </a:r>
            <a:endParaRPr lang="en-US" dirty="0"/>
          </a:p>
        </p:txBody>
      </p:sp>
      <p:pic>
        <p:nvPicPr>
          <p:cNvPr id="4098" name="Picture 2" descr="Image result for field sampling on bo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596" y="270024"/>
            <a:ext cx="3048262" cy="17146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401770" y="691979"/>
            <a:ext cx="2247032" cy="2996042"/>
          </a:xfrm>
          <a:prstGeom prst="rect">
            <a:avLst/>
          </a:prstGeom>
        </p:spPr>
      </p:pic>
      <p:pic>
        <p:nvPicPr>
          <p:cNvPr id="6" name="Picture 5"/>
          <p:cNvPicPr>
            <a:picLocks noChangeAspect="1"/>
          </p:cNvPicPr>
          <p:nvPr/>
        </p:nvPicPr>
        <p:blipFill>
          <a:blip r:embed="rId4"/>
          <a:stretch>
            <a:fillRect/>
          </a:stretch>
        </p:blipFill>
        <p:spPr>
          <a:xfrm>
            <a:off x="9281646" y="4494362"/>
            <a:ext cx="2737448" cy="2053086"/>
          </a:xfrm>
          <a:prstGeom prst="rect">
            <a:avLst/>
          </a:prstGeom>
        </p:spPr>
      </p:pic>
    </p:spTree>
    <p:extLst>
      <p:ext uri="{BB962C8B-B14F-4D97-AF65-F5344CB8AC3E}">
        <p14:creationId xmlns:p14="http://schemas.microsoft.com/office/powerpoint/2010/main" val="214689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8549647" cy="1400530"/>
          </a:xfrm>
        </p:spPr>
        <p:txBody>
          <a:bodyPr/>
          <a:lstStyle/>
          <a:p>
            <a:r>
              <a:rPr lang="en-US" dirty="0" smtClean="0"/>
              <a:t>Types of Hazards Encountered </a:t>
            </a:r>
            <a:br>
              <a:rPr lang="en-US" dirty="0" smtClean="0"/>
            </a:br>
            <a:r>
              <a:rPr lang="en-US" dirty="0" smtClean="0"/>
              <a:t>in the Field</a:t>
            </a:r>
            <a:endParaRPr lang="en-US" dirty="0"/>
          </a:p>
        </p:txBody>
      </p:sp>
      <p:sp>
        <p:nvSpPr>
          <p:cNvPr id="3" name="Content Placeholder 2"/>
          <p:cNvSpPr>
            <a:spLocks noGrp="1"/>
          </p:cNvSpPr>
          <p:nvPr>
            <p:ph idx="1"/>
          </p:nvPr>
        </p:nvSpPr>
        <p:spPr>
          <a:xfrm>
            <a:off x="695032" y="1855695"/>
            <a:ext cx="8719056" cy="3736852"/>
          </a:xfrm>
        </p:spPr>
        <p:txBody>
          <a:bodyPr>
            <a:normAutofit fontScale="92500" lnSpcReduction="10000"/>
          </a:bodyPr>
          <a:lstStyle/>
          <a:p>
            <a:r>
              <a:rPr lang="en-US" dirty="0" smtClean="0"/>
              <a:t>Environmental</a:t>
            </a:r>
          </a:p>
          <a:p>
            <a:pPr lvl="1"/>
            <a:r>
              <a:rPr lang="en-US" dirty="0" smtClean="0"/>
              <a:t>Heat &amp; cold, storms, lightning, tides.</a:t>
            </a:r>
          </a:p>
          <a:p>
            <a:r>
              <a:rPr lang="en-US" dirty="0" smtClean="0"/>
              <a:t>Animals and Pests</a:t>
            </a:r>
          </a:p>
          <a:p>
            <a:pPr lvl="1"/>
            <a:r>
              <a:rPr lang="en-US" dirty="0" smtClean="0"/>
              <a:t>Bites, stings</a:t>
            </a:r>
          </a:p>
          <a:p>
            <a:r>
              <a:rPr lang="en-US" dirty="0" smtClean="0"/>
              <a:t>Diseases and Infections</a:t>
            </a:r>
          </a:p>
          <a:p>
            <a:pPr lvl="1"/>
            <a:r>
              <a:rPr lang="en-US" dirty="0" smtClean="0"/>
              <a:t>Mosquitos and ticks</a:t>
            </a:r>
          </a:p>
          <a:p>
            <a:pPr lvl="1"/>
            <a:r>
              <a:rPr lang="en-US" dirty="0" smtClean="0"/>
              <a:t>Oyster cuts</a:t>
            </a:r>
          </a:p>
          <a:p>
            <a:pPr lvl="1"/>
            <a:r>
              <a:rPr lang="en-US" dirty="0" smtClean="0"/>
              <a:t>Microorganisms</a:t>
            </a:r>
          </a:p>
          <a:p>
            <a:r>
              <a:rPr lang="en-US" dirty="0" smtClean="0"/>
              <a:t>Physical</a:t>
            </a:r>
          </a:p>
          <a:p>
            <a:pPr lvl="1"/>
            <a:r>
              <a:rPr lang="en-US" dirty="0" smtClean="0"/>
              <a:t>Sunburn, </a:t>
            </a:r>
            <a:r>
              <a:rPr lang="en-US" dirty="0" smtClean="0"/>
              <a:t>injuries</a:t>
            </a:r>
            <a:endParaRPr lang="en-US" dirty="0" smtClean="0"/>
          </a:p>
          <a:p>
            <a:endParaRPr lang="en-US" dirty="0" smtClean="0"/>
          </a:p>
          <a:p>
            <a:endParaRPr lang="en-US" dirty="0"/>
          </a:p>
        </p:txBody>
      </p:sp>
      <p:pic>
        <p:nvPicPr>
          <p:cNvPr id="3074" name="Picture 2" descr="Image result for oyster re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052" y="4880831"/>
            <a:ext cx="2608260" cy="172724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lightning"/>
          <p:cNvSpPr>
            <a:spLocks noChangeAspect="1" noChangeArrowheads="1"/>
          </p:cNvSpPr>
          <p:nvPr/>
        </p:nvSpPr>
        <p:spPr bwMode="auto">
          <a:xfrm>
            <a:off x="7616451" y="909913"/>
            <a:ext cx="2513667" cy="251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Light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886" y="213961"/>
            <a:ext cx="3007257" cy="195602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osquito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9600" y="2418007"/>
            <a:ext cx="1815141" cy="14420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ees wasps hornets pest contr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179" y="5332328"/>
            <a:ext cx="1612386" cy="107492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Difference between Manta ray and Stingray-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0355" y="2805916"/>
            <a:ext cx="2204689" cy="165351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result for lionfi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828" y="1308200"/>
            <a:ext cx="2224544" cy="166840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Image result for sha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0721" y="3236827"/>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6" descr="https://i.kinja-img.com/gawker-media/image/upload/s--k9HKK67d--/c_scale,f_auto,fl_progressive,q_80,w_800/17tqr9prb1wpcjp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38" descr="https://i.kinja-img.com/gawker-media/image/upload/s--k9HKK67d--/c_scale,f_auto,fl_progressive,q_80,w_800/17tqr9prb1wpcjp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14" name="Picture 42"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6588" y="5062006"/>
            <a:ext cx="2108691" cy="1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38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9514" y="2431535"/>
            <a:ext cx="10554492" cy="1754326"/>
          </a:xfrm>
          <a:prstGeom prst="rect">
            <a:avLst/>
          </a:prstGeom>
        </p:spPr>
        <p:txBody>
          <a:bodyPr wrap="none">
            <a:spAutoFit/>
          </a:bodyPr>
          <a:lstStyle/>
          <a:p>
            <a:r>
              <a:rPr lang="en-US" sz="5400" dirty="0"/>
              <a:t>Know what to do </a:t>
            </a:r>
            <a:endParaRPr lang="en-US" sz="5400" dirty="0" smtClean="0"/>
          </a:p>
          <a:p>
            <a:r>
              <a:rPr lang="en-US" sz="5400" dirty="0" smtClean="0"/>
              <a:t>in </a:t>
            </a:r>
            <a:r>
              <a:rPr lang="en-US" sz="5400" dirty="0"/>
              <a:t>case of an accident or injury</a:t>
            </a:r>
          </a:p>
        </p:txBody>
      </p:sp>
    </p:spTree>
    <p:extLst>
      <p:ext uri="{BB962C8B-B14F-4D97-AF65-F5344CB8AC3E}">
        <p14:creationId xmlns:p14="http://schemas.microsoft.com/office/powerpoint/2010/main" val="14919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4381" y="294501"/>
            <a:ext cx="5870201" cy="1507067"/>
          </a:xfrm>
        </p:spPr>
        <p:txBody>
          <a:bodyPr/>
          <a:lstStyle/>
          <a:p>
            <a:r>
              <a:rPr lang="en-US" sz="2400" dirty="0" smtClean="0"/>
              <a:t>GML Emergency Procedures and Contact Information Notice</a:t>
            </a:r>
            <a:endParaRPr lang="en-US" sz="2400" dirty="0"/>
          </a:p>
        </p:txBody>
      </p:sp>
      <p:sp>
        <p:nvSpPr>
          <p:cNvPr id="17" name="TextBox 16"/>
          <p:cNvSpPr txBox="1"/>
          <p:nvPr/>
        </p:nvSpPr>
        <p:spPr>
          <a:xfrm>
            <a:off x="461819" y="1623015"/>
            <a:ext cx="5070763" cy="3785652"/>
          </a:xfrm>
          <a:prstGeom prst="rect">
            <a:avLst/>
          </a:prstGeom>
          <a:noFill/>
        </p:spPr>
        <p:txBody>
          <a:bodyPr wrap="square" rtlCol="0">
            <a:spAutoFit/>
          </a:bodyPr>
          <a:lstStyle/>
          <a:p>
            <a:endParaRPr lang="en-US" sz="2400" dirty="0" smtClean="0"/>
          </a:p>
          <a:p>
            <a:endParaRPr lang="en-US" sz="2400" dirty="0" smtClean="0"/>
          </a:p>
          <a:p>
            <a:r>
              <a:rPr lang="en-US" sz="2400" dirty="0" smtClean="0"/>
              <a:t>Notice contains:</a:t>
            </a:r>
          </a:p>
          <a:p>
            <a:endParaRPr lang="en-US" sz="2400" dirty="0" smtClean="0"/>
          </a:p>
          <a:p>
            <a:pPr marL="342900" indent="-342900">
              <a:buFont typeface="Arial" panose="020B0604020202020204" pitchFamily="34" charset="0"/>
              <a:buChar char="•"/>
            </a:pPr>
            <a:r>
              <a:rPr lang="en-US" sz="2400" dirty="0"/>
              <a:t>Emergency </a:t>
            </a:r>
            <a:r>
              <a:rPr lang="en-US" sz="2400" dirty="0" smtClean="0"/>
              <a:t>procedures</a:t>
            </a:r>
          </a:p>
          <a:p>
            <a:pPr marL="342900" indent="-342900">
              <a:buFont typeface="Arial" panose="020B0604020202020204" pitchFamily="34" charset="0"/>
              <a:buChar char="•"/>
            </a:pPr>
            <a:r>
              <a:rPr lang="en-US" sz="2400" dirty="0" smtClean="0"/>
              <a:t>Location </a:t>
            </a:r>
            <a:r>
              <a:rPr lang="en-US" sz="2400" dirty="0"/>
              <a:t>of safety </a:t>
            </a:r>
            <a:r>
              <a:rPr lang="en-US" sz="2400" dirty="0" smtClean="0"/>
              <a:t>equipment</a:t>
            </a:r>
            <a:endParaRPr lang="en-US" dirty="0" smtClean="0"/>
          </a:p>
          <a:p>
            <a:pPr marL="800100" lvl="1" indent="-342900">
              <a:buFont typeface="Arial" panose="020B0604020202020204" pitchFamily="34" charset="0"/>
              <a:buChar char="•"/>
            </a:pPr>
            <a:r>
              <a:rPr lang="en-US" dirty="0" smtClean="0"/>
              <a:t>AED Unit (Defibrillator)</a:t>
            </a:r>
          </a:p>
          <a:p>
            <a:pPr marL="800100" lvl="1" indent="-342900">
              <a:buFont typeface="Arial" panose="020B0604020202020204" pitchFamily="34" charset="0"/>
              <a:buChar char="•"/>
            </a:pPr>
            <a:r>
              <a:rPr lang="en-US" dirty="0" smtClean="0"/>
              <a:t>First Aid Kits</a:t>
            </a:r>
          </a:p>
          <a:p>
            <a:pPr marL="285750" indent="-285750">
              <a:buFont typeface="Arial" panose="020B0604020202020204" pitchFamily="34" charset="0"/>
              <a:buChar char="•"/>
            </a:pPr>
            <a:r>
              <a:rPr lang="en-US" sz="2400" dirty="0"/>
              <a:t>Important phone numbers</a:t>
            </a:r>
          </a:p>
          <a:p>
            <a:endParaRPr lang="en-US" dirty="0" smtClean="0"/>
          </a:p>
          <a:p>
            <a:endParaRPr lang="en-US" dirty="0"/>
          </a:p>
        </p:txBody>
      </p:sp>
      <p:sp>
        <p:nvSpPr>
          <p:cNvPr id="3" name="TextBox 2"/>
          <p:cNvSpPr txBox="1"/>
          <p:nvPr/>
        </p:nvSpPr>
        <p:spPr>
          <a:xfrm>
            <a:off x="461819" y="238020"/>
            <a:ext cx="6419272" cy="1384995"/>
          </a:xfrm>
          <a:prstGeom prst="rect">
            <a:avLst/>
          </a:prstGeom>
          <a:noFill/>
        </p:spPr>
        <p:txBody>
          <a:bodyPr wrap="square" rtlCol="0">
            <a:spAutoFit/>
          </a:bodyPr>
          <a:lstStyle/>
          <a:p>
            <a:r>
              <a:rPr lang="en-US" sz="4200" dirty="0" smtClean="0"/>
              <a:t>Emergency Response Procedures</a:t>
            </a:r>
            <a:endParaRPr lang="en-US" sz="4200" dirty="0"/>
          </a:p>
        </p:txBody>
      </p:sp>
      <p:graphicFrame>
        <p:nvGraphicFramePr>
          <p:cNvPr id="4" name="Object 3"/>
          <p:cNvGraphicFramePr>
            <a:graphicFrameLocks noChangeAspect="1"/>
          </p:cNvGraphicFramePr>
          <p:nvPr>
            <p:extLst>
              <p:ext uri="{D42A27DB-BD31-4B8C-83A1-F6EECF244321}">
                <p14:modId xmlns:p14="http://schemas.microsoft.com/office/powerpoint/2010/main" val="340497338"/>
              </p:ext>
            </p:extLst>
          </p:nvPr>
        </p:nvGraphicFramePr>
        <p:xfrm>
          <a:off x="7393362" y="1371598"/>
          <a:ext cx="3943331" cy="4565591"/>
        </p:xfrm>
        <a:graphic>
          <a:graphicData uri="http://schemas.openxmlformats.org/presentationml/2006/ole">
            <mc:AlternateContent xmlns:mc="http://schemas.openxmlformats.org/markup-compatibility/2006">
              <mc:Choice xmlns:v="urn:schemas-microsoft-com:vml" Requires="v">
                <p:oleObj spid="_x0000_s1051" name="Document" r:id="rId4" imgW="7497128" imgH="9919689" progId="Word.Document.12">
                  <p:embed/>
                </p:oleObj>
              </mc:Choice>
              <mc:Fallback>
                <p:oleObj name="Document" r:id="rId4" imgW="7497128" imgH="9919689" progId="Word.Document.12">
                  <p:embed/>
                  <p:pic>
                    <p:nvPicPr>
                      <p:cNvPr id="0" name=""/>
                      <p:cNvPicPr/>
                      <p:nvPr/>
                    </p:nvPicPr>
                    <p:blipFill>
                      <a:blip r:embed="rId5"/>
                      <a:stretch>
                        <a:fillRect/>
                      </a:stretch>
                    </p:blipFill>
                    <p:spPr>
                      <a:xfrm>
                        <a:off x="7393362" y="1371598"/>
                        <a:ext cx="3943331" cy="4565591"/>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60241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GHS – Globally Harmonized System of Classification and Labelling of Chemicals </a:t>
            </a:r>
            <a:br>
              <a:rPr lang="en-US" dirty="0" smtClean="0"/>
            </a:br>
            <a:endParaRPr lang="en-US" dirty="0"/>
          </a:p>
        </p:txBody>
      </p:sp>
      <p:sp>
        <p:nvSpPr>
          <p:cNvPr id="3" name="Content Placeholder 2"/>
          <p:cNvSpPr>
            <a:spLocks noGrp="1"/>
          </p:cNvSpPr>
          <p:nvPr>
            <p:ph idx="1"/>
          </p:nvPr>
        </p:nvSpPr>
        <p:spPr>
          <a:xfrm>
            <a:off x="1402467" y="2924216"/>
            <a:ext cx="8946541" cy="3331882"/>
          </a:xfrm>
        </p:spPr>
        <p:txBody>
          <a:bodyPr>
            <a:normAutofit lnSpcReduction="10000"/>
          </a:bodyPr>
          <a:lstStyle/>
          <a:p>
            <a:r>
              <a:rPr lang="en-US" sz="2800" dirty="0"/>
              <a:t>Internationally </a:t>
            </a:r>
            <a:r>
              <a:rPr lang="en-US" sz="2800" dirty="0" smtClean="0"/>
              <a:t>recognized system created </a:t>
            </a:r>
            <a:r>
              <a:rPr lang="en-US" sz="2800" dirty="0"/>
              <a:t>by the </a:t>
            </a:r>
            <a:r>
              <a:rPr lang="en-US" sz="2800" dirty="0" smtClean="0"/>
              <a:t>United Nations.</a:t>
            </a:r>
            <a:endParaRPr lang="en-US" sz="2800" dirty="0"/>
          </a:p>
          <a:p>
            <a:r>
              <a:rPr lang="en-US" sz="2800" dirty="0" smtClean="0"/>
              <a:t>A standardized system </a:t>
            </a:r>
            <a:r>
              <a:rPr lang="en-US" sz="2800" dirty="0"/>
              <a:t>through which chemical hazards are identified and communicated to all who </a:t>
            </a:r>
            <a:r>
              <a:rPr lang="en-US" sz="2800" dirty="0" smtClean="0"/>
              <a:t>may be </a:t>
            </a:r>
            <a:r>
              <a:rPr lang="en-US" sz="2800" dirty="0"/>
              <a:t>potentially exposed</a:t>
            </a:r>
            <a:r>
              <a:rPr lang="en-US" sz="2800" dirty="0" smtClean="0"/>
              <a:t>.</a:t>
            </a:r>
          </a:p>
          <a:p>
            <a:pPr lvl="1"/>
            <a:r>
              <a:rPr lang="en-US" sz="2800" dirty="0" smtClean="0"/>
              <a:t>Simplified Safety Data Sheets</a:t>
            </a:r>
          </a:p>
          <a:p>
            <a:pPr lvl="1"/>
            <a:r>
              <a:rPr lang="en-US" sz="2800" dirty="0"/>
              <a:t>Standardized chemical labelling </a:t>
            </a:r>
          </a:p>
          <a:p>
            <a:pPr marL="457200" lvl="1" indent="0">
              <a:buNone/>
            </a:pPr>
            <a:endParaRPr lang="en-US" sz="2800" dirty="0"/>
          </a:p>
        </p:txBody>
      </p:sp>
    </p:spTree>
    <p:extLst>
      <p:ext uri="{BB962C8B-B14F-4D97-AF65-F5344CB8AC3E}">
        <p14:creationId xmlns:p14="http://schemas.microsoft.com/office/powerpoint/2010/main" val="27399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11961307"/>
              </p:ext>
            </p:extLst>
          </p:nvPr>
        </p:nvGraphicFramePr>
        <p:xfrm>
          <a:off x="3765354" y="65315"/>
          <a:ext cx="4996089" cy="6609168"/>
        </p:xfrm>
        <a:graphic>
          <a:graphicData uri="http://schemas.openxmlformats.org/presentationml/2006/ole">
            <mc:AlternateContent xmlns:mc="http://schemas.openxmlformats.org/markup-compatibility/2006">
              <mc:Choice xmlns:v="urn:schemas-microsoft-com:vml" Requires="v">
                <p:oleObj spid="_x0000_s2075" name="Document" r:id="rId3" imgW="7497128" imgH="9919689" progId="Word.Document.12">
                  <p:embed/>
                </p:oleObj>
              </mc:Choice>
              <mc:Fallback>
                <p:oleObj name="Document" r:id="rId3" imgW="7497128" imgH="9919689" progId="Word.Document.12">
                  <p:embed/>
                  <p:pic>
                    <p:nvPicPr>
                      <p:cNvPr id="0" name=""/>
                      <p:cNvPicPr/>
                      <p:nvPr/>
                    </p:nvPicPr>
                    <p:blipFill>
                      <a:blip r:embed="rId4"/>
                      <a:stretch>
                        <a:fillRect/>
                      </a:stretch>
                    </p:blipFill>
                    <p:spPr>
                      <a:xfrm>
                        <a:off x="3765354" y="65315"/>
                        <a:ext cx="4996089" cy="660916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41179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680" y="0"/>
            <a:ext cx="9926639" cy="6858000"/>
          </a:xfrm>
          <a:prstGeom prst="rect">
            <a:avLst/>
          </a:prstGeom>
        </p:spPr>
      </p:pic>
      <p:sp>
        <p:nvSpPr>
          <p:cNvPr id="4" name="TextBox 3"/>
          <p:cNvSpPr txBox="1"/>
          <p:nvPr/>
        </p:nvSpPr>
        <p:spPr>
          <a:xfrm>
            <a:off x="3676072" y="1764145"/>
            <a:ext cx="932872" cy="369332"/>
          </a:xfrm>
          <a:prstGeom prst="rect">
            <a:avLst/>
          </a:prstGeom>
          <a:solidFill>
            <a:schemeClr val="bg1"/>
          </a:solidFill>
        </p:spPr>
        <p:txBody>
          <a:bodyPr wrap="square" rtlCol="0">
            <a:spAutoFit/>
          </a:bodyPr>
          <a:lstStyle/>
          <a:p>
            <a:r>
              <a:rPr lang="en-US" dirty="0" smtClean="0"/>
              <a:t>Grice</a:t>
            </a:r>
            <a:endParaRPr lang="en-US" dirty="0"/>
          </a:p>
        </p:txBody>
      </p:sp>
      <p:sp>
        <p:nvSpPr>
          <p:cNvPr id="5" name="Oval 4"/>
          <p:cNvSpPr/>
          <p:nvPr/>
        </p:nvSpPr>
        <p:spPr>
          <a:xfrm rot="1557574">
            <a:off x="7416800" y="3962400"/>
            <a:ext cx="563418" cy="10991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363855" y="4156364"/>
            <a:ext cx="1016000" cy="13854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3021" y="3510033"/>
            <a:ext cx="1542473" cy="646331"/>
          </a:xfrm>
          <a:prstGeom prst="rect">
            <a:avLst/>
          </a:prstGeom>
          <a:noFill/>
        </p:spPr>
        <p:txBody>
          <a:bodyPr wrap="square" rtlCol="0">
            <a:spAutoFit/>
          </a:bodyPr>
          <a:lstStyle/>
          <a:p>
            <a:r>
              <a:rPr lang="en-US" dirty="0" smtClean="0">
                <a:solidFill>
                  <a:srgbClr val="FF0000"/>
                </a:solidFill>
              </a:rPr>
              <a:t>Evacuation</a:t>
            </a:r>
          </a:p>
          <a:p>
            <a:r>
              <a:rPr lang="en-US" dirty="0" smtClean="0">
                <a:solidFill>
                  <a:srgbClr val="FF0000"/>
                </a:solidFill>
              </a:rPr>
              <a:t>Area</a:t>
            </a:r>
            <a:endParaRPr lang="en-US" dirty="0">
              <a:solidFill>
                <a:srgbClr val="FF0000"/>
              </a:solidFill>
            </a:endParaRPr>
          </a:p>
        </p:txBody>
      </p:sp>
    </p:spTree>
    <p:extLst>
      <p:ext uri="{BB962C8B-B14F-4D97-AF65-F5344CB8AC3E}">
        <p14:creationId xmlns:p14="http://schemas.microsoft.com/office/powerpoint/2010/main" val="38271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951" y="152397"/>
            <a:ext cx="11915192" cy="1400530"/>
          </a:xfrm>
        </p:spPr>
        <p:txBody>
          <a:bodyPr/>
          <a:lstStyle/>
          <a:p>
            <a:r>
              <a:rPr lang="en-US" sz="4000" dirty="0" smtClean="0"/>
              <a:t>First Aid and Emergency Response Equipment</a:t>
            </a:r>
            <a:br>
              <a:rPr lang="en-US" sz="4000" dirty="0" smtClean="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t>
            </a:r>
            <a:r>
              <a:rPr lang="en-US" sz="2000" dirty="0" smtClean="0"/>
              <a:t>Emergency </a:t>
            </a:r>
            <a:r>
              <a:rPr lang="en-US" sz="2000" dirty="0"/>
              <a:t>S</a:t>
            </a:r>
            <a:r>
              <a:rPr lang="en-US" sz="2000" dirty="0" smtClean="0"/>
              <a:t>hower                     Eyewash Station                                First Aid Kit</a:t>
            </a:r>
            <a:endParaRPr lang="en-US" sz="2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829" y="970370"/>
            <a:ext cx="3309247" cy="4641292"/>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280" y="1552927"/>
            <a:ext cx="3020727" cy="40541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921" y="2361581"/>
            <a:ext cx="4327307" cy="3245480"/>
          </a:xfrm>
          <a:prstGeom prst="rect">
            <a:avLst/>
          </a:prstGeom>
        </p:spPr>
      </p:pic>
    </p:spTree>
    <p:extLst>
      <p:ext uri="{BB962C8B-B14F-4D97-AF65-F5344CB8AC3E}">
        <p14:creationId xmlns:p14="http://schemas.microsoft.com/office/powerpoint/2010/main" val="157176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10721136" cy="6243918"/>
          </a:xfrm>
        </p:spPr>
        <p:txBody>
          <a:bodyPr/>
          <a:lstStyle/>
          <a:p>
            <a:r>
              <a:rPr lang="en-US" dirty="0" smtClean="0"/>
              <a:t>AED –Automated External Defibrillator</a:t>
            </a:r>
            <a:br>
              <a:rPr lang="en-US" dirty="0" smtClean="0"/>
            </a:br>
            <a:r>
              <a:rPr lang="en-US" sz="2400" dirty="0" smtClean="0"/>
              <a:t>Located in main entrance stairwell</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An </a:t>
            </a:r>
            <a:r>
              <a:rPr lang="en-US" sz="2400" b="1" dirty="0" smtClean="0"/>
              <a:t>AED</a:t>
            </a:r>
            <a:r>
              <a:rPr lang="en-US" sz="2400" dirty="0" smtClean="0"/>
              <a:t> </a:t>
            </a:r>
            <a:r>
              <a:rPr lang="en-US" sz="2400" dirty="0"/>
              <a:t>is a portable device that checks the heart rhythm and can send an electric shock to the heart to try to restore a normal rhythm</a:t>
            </a:r>
            <a:r>
              <a:rPr lang="en-US" sz="2400" dirty="0" smtClean="0"/>
              <a:t>.</a:t>
            </a:r>
            <a:br>
              <a:rPr lang="en-US" sz="2400" dirty="0" smtClean="0"/>
            </a:br>
            <a:r>
              <a:rPr lang="en-US" sz="2400" b="1" dirty="0" smtClean="0"/>
              <a:t>AEDs</a:t>
            </a:r>
            <a:r>
              <a:rPr lang="en-US" sz="2400" dirty="0"/>
              <a:t> are used to treat sudden cardiac arrest </a:t>
            </a:r>
            <a:r>
              <a:rPr lang="en-US" sz="2400" dirty="0" smtClean="0"/>
              <a:t>- a </a:t>
            </a:r>
            <a:r>
              <a:rPr lang="en-US" sz="2400" dirty="0"/>
              <a:t>condition in which the heart suddenly and unexpectedly stops beating.</a:t>
            </a:r>
            <a:br>
              <a:rPr lang="en-US" sz="2400" dirty="0"/>
            </a:b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8691" y="1853248"/>
            <a:ext cx="4014237" cy="3010678"/>
          </a:xfrm>
        </p:spPr>
      </p:pic>
      <p:sp>
        <p:nvSpPr>
          <p:cNvPr id="3" name="TextBox 2"/>
          <p:cNvSpPr txBox="1"/>
          <p:nvPr/>
        </p:nvSpPr>
        <p:spPr>
          <a:xfrm>
            <a:off x="2071396" y="55797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059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951" y="152397"/>
            <a:ext cx="11915192" cy="1400530"/>
          </a:xfrm>
        </p:spPr>
        <p:txBody>
          <a:bodyPr/>
          <a:lstStyle/>
          <a:p>
            <a:r>
              <a:rPr lang="en-US" sz="4000" dirty="0" smtClean="0"/>
              <a:t>First Aid and Emergency Response Equipment</a:t>
            </a:r>
            <a:endParaRPr lang="en-US" sz="4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98" y="1413500"/>
            <a:ext cx="2828754" cy="37964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936" y="935136"/>
            <a:ext cx="3185181" cy="42748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99" y="1413500"/>
            <a:ext cx="2895041" cy="3481633"/>
          </a:xfrm>
          <a:prstGeom prst="rect">
            <a:avLst/>
          </a:prstGeom>
        </p:spPr>
      </p:pic>
      <p:sp>
        <p:nvSpPr>
          <p:cNvPr id="3" name="Rectangle 2"/>
          <p:cNvSpPr/>
          <p:nvPr/>
        </p:nvSpPr>
        <p:spPr>
          <a:xfrm>
            <a:off x="3714044" y="5312392"/>
            <a:ext cx="7789333" cy="1200329"/>
          </a:xfrm>
          <a:prstGeom prst="rect">
            <a:avLst/>
          </a:prstGeom>
        </p:spPr>
        <p:txBody>
          <a:bodyPr wrap="square">
            <a:spAutoFit/>
          </a:bodyPr>
          <a:lstStyle/>
          <a:p>
            <a:r>
              <a:rPr lang="en-US" b="1" dirty="0"/>
              <a:t>P.</a:t>
            </a:r>
            <a:r>
              <a:rPr lang="en-US" dirty="0"/>
              <a:t> Pull the pin</a:t>
            </a:r>
          </a:p>
          <a:p>
            <a:r>
              <a:rPr lang="en-US" b="1" dirty="0"/>
              <a:t>A.</a:t>
            </a:r>
            <a:r>
              <a:rPr lang="en-US" dirty="0"/>
              <a:t> Aim the extinguisher nozzle at the base of the fire</a:t>
            </a:r>
          </a:p>
          <a:p>
            <a:r>
              <a:rPr lang="en-US" b="1" dirty="0"/>
              <a:t>S.</a:t>
            </a:r>
            <a:r>
              <a:rPr lang="en-US" dirty="0"/>
              <a:t> Squeeze trigger</a:t>
            </a:r>
          </a:p>
          <a:p>
            <a:r>
              <a:rPr lang="en-US" b="1" dirty="0"/>
              <a:t>S.</a:t>
            </a:r>
            <a:r>
              <a:rPr lang="en-US" dirty="0"/>
              <a:t> Sweep the extinguisher from side to </a:t>
            </a:r>
            <a:r>
              <a:rPr lang="en-US" dirty="0" smtClean="0"/>
              <a:t>side (with back to exit) </a:t>
            </a:r>
            <a:endParaRPr lang="en-US" dirty="0"/>
          </a:p>
        </p:txBody>
      </p:sp>
    </p:spTree>
    <p:extLst>
      <p:ext uri="{BB962C8B-B14F-4D97-AF65-F5344CB8AC3E}">
        <p14:creationId xmlns:p14="http://schemas.microsoft.com/office/powerpoint/2010/main" val="141319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7768216" cy="369318"/>
          </a:xfrm>
        </p:spPr>
        <p:txBody>
          <a:bodyPr/>
          <a:lstStyle/>
          <a:p>
            <a:endParaRPr lang="en-US" dirty="0"/>
          </a:p>
        </p:txBody>
      </p:sp>
      <p:pic>
        <p:nvPicPr>
          <p:cNvPr id="4" name="IiHEYtnKfF0"/>
          <p:cNvPicPr>
            <a:picLocks noGrp="1" noRot="1" noChangeAspect="1"/>
          </p:cNvPicPr>
          <p:nvPr>
            <p:ph idx="1"/>
            <a:videoFile r:link="rId1"/>
          </p:nvPr>
        </p:nvPicPr>
        <p:blipFill>
          <a:blip r:embed="rId3"/>
          <a:stretch>
            <a:fillRect/>
          </a:stretch>
        </p:blipFill>
        <p:spPr>
          <a:xfrm>
            <a:off x="2103937" y="997527"/>
            <a:ext cx="7932575" cy="5329381"/>
          </a:xfrm>
          <a:prstGeom prst="rect">
            <a:avLst/>
          </a:prstGeom>
        </p:spPr>
      </p:pic>
    </p:spTree>
    <p:extLst>
      <p:ext uri="{BB962C8B-B14F-4D97-AF65-F5344CB8AC3E}">
        <p14:creationId xmlns:p14="http://schemas.microsoft.com/office/powerpoint/2010/main" val="4896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82469" cy="1404074"/>
          </a:xfrm>
        </p:spPr>
        <p:txBody>
          <a:bodyPr/>
          <a:lstStyle/>
          <a:p>
            <a:r>
              <a:rPr lang="en-US" dirty="0" smtClean="0"/>
              <a:t>In Summation:</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646111" y="1950086"/>
            <a:ext cx="10382107" cy="4195481"/>
          </a:xfrm>
        </p:spPr>
        <p:txBody>
          <a:bodyPr>
            <a:normAutofit fontScale="92500" lnSpcReduction="20000"/>
          </a:bodyPr>
          <a:lstStyle/>
          <a:p>
            <a:r>
              <a:rPr lang="en-US" dirty="0" smtClean="0"/>
              <a:t>Be aware of surroundings</a:t>
            </a:r>
          </a:p>
          <a:p>
            <a:r>
              <a:rPr lang="en-US" dirty="0" smtClean="0"/>
              <a:t>Know the materials and equipment you are working with</a:t>
            </a:r>
          </a:p>
          <a:p>
            <a:r>
              <a:rPr lang="en-US" dirty="0" smtClean="0"/>
              <a:t>Follow SOPs</a:t>
            </a:r>
          </a:p>
          <a:p>
            <a:r>
              <a:rPr lang="en-US" dirty="0" smtClean="0"/>
              <a:t>Use appropriate personal protective equipment</a:t>
            </a:r>
          </a:p>
          <a:p>
            <a:r>
              <a:rPr lang="en-US" dirty="0" smtClean="0"/>
              <a:t>Use appropriate engineering controls (CFH, BSC)</a:t>
            </a:r>
          </a:p>
          <a:p>
            <a:r>
              <a:rPr lang="en-US" dirty="0" smtClean="0"/>
              <a:t>Know what to do and who to contact in case of accident or injury</a:t>
            </a:r>
          </a:p>
          <a:p>
            <a:r>
              <a:rPr lang="en-US" dirty="0" smtClean="0"/>
              <a:t>If </a:t>
            </a:r>
            <a:r>
              <a:rPr lang="en-US" dirty="0"/>
              <a:t>you are unsure or unclear about a </a:t>
            </a:r>
            <a:r>
              <a:rPr lang="en-US" dirty="0" smtClean="0"/>
              <a:t>procedure or task, </a:t>
            </a:r>
            <a:r>
              <a:rPr lang="en-US" dirty="0"/>
              <a:t>let your supervisor </a:t>
            </a:r>
            <a:r>
              <a:rPr lang="en-US" dirty="0" smtClean="0"/>
              <a:t>know </a:t>
            </a:r>
            <a:r>
              <a:rPr lang="en-US" u="sng" dirty="0" smtClean="0"/>
              <a:t>before attempting any work</a:t>
            </a:r>
            <a:endParaRPr lang="en-US" u="sng" dirty="0"/>
          </a:p>
          <a:p>
            <a:r>
              <a:rPr lang="en-US" dirty="0"/>
              <a:t>Ask questions, express </a:t>
            </a:r>
            <a:r>
              <a:rPr lang="en-US" dirty="0" smtClean="0"/>
              <a:t>concerns, report hazards</a:t>
            </a:r>
            <a:endParaRPr lang="en-US" dirty="0"/>
          </a:p>
          <a:p>
            <a:r>
              <a:rPr lang="en-US" dirty="0"/>
              <a:t>Report accidents and injuries to your supervisor </a:t>
            </a:r>
            <a:r>
              <a:rPr lang="en-US" dirty="0" smtClean="0"/>
              <a:t>and/or </a:t>
            </a:r>
            <a:r>
              <a:rPr lang="en-US" dirty="0"/>
              <a:t>the Lab </a:t>
            </a:r>
            <a:r>
              <a:rPr lang="en-US" dirty="0" smtClean="0"/>
              <a:t>Manager immediately</a:t>
            </a:r>
          </a:p>
          <a:p>
            <a:r>
              <a:rPr lang="en-US" dirty="0" smtClean="0"/>
              <a:t>Remember: workplace </a:t>
            </a:r>
            <a:r>
              <a:rPr lang="en-US" dirty="0"/>
              <a:t>Safety is a </a:t>
            </a:r>
            <a:r>
              <a:rPr lang="en-US" u="sng" dirty="0"/>
              <a:t>Shared Responsibility</a:t>
            </a:r>
          </a:p>
          <a:p>
            <a:endParaRPr lang="en-US" dirty="0"/>
          </a:p>
          <a:p>
            <a:endParaRPr lang="en-US" dirty="0"/>
          </a:p>
          <a:p>
            <a:endParaRPr lang="en-US" u="sng" dirty="0" smtClean="0"/>
          </a:p>
          <a:p>
            <a:pPr marL="0" indent="0" algn="ctr">
              <a:buNone/>
              <a:defRPr/>
            </a:pPr>
            <a:endParaRPr lang="en-US" dirty="0"/>
          </a:p>
        </p:txBody>
      </p:sp>
      <p:sp>
        <p:nvSpPr>
          <p:cNvPr id="4" name="Rectangle 3"/>
          <p:cNvSpPr/>
          <p:nvPr/>
        </p:nvSpPr>
        <p:spPr>
          <a:xfrm>
            <a:off x="4811486" y="359424"/>
            <a:ext cx="6096000" cy="1754326"/>
          </a:xfrm>
          <a:prstGeom prst="rect">
            <a:avLst/>
          </a:prstGeom>
        </p:spPr>
        <p:txBody>
          <a:bodyPr>
            <a:spAutoFit/>
          </a:bodyPr>
          <a:lstStyle/>
          <a:p>
            <a:r>
              <a:rPr lang="en-US" dirty="0">
                <a:solidFill>
                  <a:srgbClr val="FFFF00"/>
                </a:solidFill>
              </a:rPr>
              <a:t>You are responsible for knowing the chemical, biological, electrical, mechanical and physical hazards associated with the materials and equipment being used in the laboratory you are working in.</a:t>
            </a:r>
            <a:br>
              <a:rPr lang="en-US" dirty="0">
                <a:solidFill>
                  <a:srgbClr val="FFFF00"/>
                </a:solidFill>
              </a:rPr>
            </a:br>
            <a:endParaRPr lang="en-US" dirty="0">
              <a:solidFill>
                <a:srgbClr val="FFFF00"/>
              </a:solidFill>
            </a:endParaRPr>
          </a:p>
        </p:txBody>
      </p:sp>
    </p:spTree>
    <p:extLst>
      <p:ext uri="{BB962C8B-B14F-4D97-AF65-F5344CB8AC3E}">
        <p14:creationId xmlns:p14="http://schemas.microsoft.com/office/powerpoint/2010/main" val="28402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01" y="70163"/>
            <a:ext cx="11278411" cy="1400530"/>
          </a:xfrm>
        </p:spPr>
        <p:txBody>
          <a:bodyPr/>
          <a:lstStyle/>
          <a:p>
            <a:r>
              <a:rPr lang="en-US" dirty="0" smtClean="0"/>
              <a:t>Additional Information: gricemarinelab.cofc.edu</a:t>
            </a:r>
            <a:endParaRPr lang="en-US" dirty="0"/>
          </a:p>
        </p:txBody>
      </p:sp>
      <p:pic>
        <p:nvPicPr>
          <p:cNvPr id="6" name="Content Placeholder 5" descr="Safety - College of Charleston - Windows Internet Explore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4816" y="1615201"/>
            <a:ext cx="3900196" cy="4860245"/>
          </a:xfrm>
        </p:spPr>
      </p:pic>
      <p:pic>
        <p:nvPicPr>
          <p:cNvPr id="4" name="Picture 3" descr="Grice Marine Lab - College of Charleston - Windows Internet Explorer">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954" y="1615201"/>
            <a:ext cx="3896222" cy="4855292"/>
          </a:xfrm>
          <a:prstGeom prst="rect">
            <a:avLst/>
          </a:prstGeom>
        </p:spPr>
      </p:pic>
    </p:spTree>
    <p:extLst>
      <p:ext uri="{BB962C8B-B14F-4D97-AF65-F5344CB8AC3E}">
        <p14:creationId xmlns:p14="http://schemas.microsoft.com/office/powerpoint/2010/main" val="86084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br>
              <a:rPr lang="en-US" dirty="0"/>
            </a:br>
            <a:r>
              <a:rPr lang="en-US" dirty="0"/>
              <a:t>http://</a:t>
            </a:r>
            <a:r>
              <a:rPr lang="en-US" dirty="0" smtClean="0"/>
              <a:t>ehs.cofc.edu</a:t>
            </a:r>
            <a:endParaRPr lang="en-US" dirty="0"/>
          </a:p>
        </p:txBody>
      </p:sp>
      <p:pic>
        <p:nvPicPr>
          <p:cNvPr id="4" name="Content Placeholder 3" descr="Laboratory and Research Safety - College of Charleston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4157" y="2007814"/>
            <a:ext cx="6984709" cy="4195762"/>
          </a:xfrm>
        </p:spPr>
      </p:pic>
    </p:spTree>
    <p:extLst>
      <p:ext uri="{BB962C8B-B14F-4D97-AF65-F5344CB8AC3E}">
        <p14:creationId xmlns:p14="http://schemas.microsoft.com/office/powerpoint/2010/main" val="23101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104293" y="1532965"/>
            <a:ext cx="8946541" cy="4195481"/>
          </a:xfrm>
        </p:spPr>
        <p:txBody>
          <a:bodyPr>
            <a:normAutofit/>
          </a:bodyPr>
          <a:lstStyle/>
          <a:p>
            <a:pPr marL="0" indent="0" algn="ctr">
              <a:buNone/>
            </a:pPr>
            <a:r>
              <a:rPr lang="en-US" sz="6600" dirty="0" smtClean="0"/>
              <a:t>Thank you!</a:t>
            </a:r>
          </a:p>
          <a:p>
            <a:pPr marL="0" indent="0" algn="ctr">
              <a:buNone/>
            </a:pPr>
            <a:endParaRPr lang="en-US" sz="6600" dirty="0"/>
          </a:p>
          <a:p>
            <a:pPr marL="0" indent="0" algn="ctr">
              <a:buNone/>
            </a:pPr>
            <a:r>
              <a:rPr lang="en-US" sz="6600" dirty="0" smtClean="0"/>
              <a:t>…any questions?</a:t>
            </a:r>
            <a:endParaRPr lang="en-US" sz="6600" dirty="0"/>
          </a:p>
        </p:txBody>
      </p:sp>
    </p:spTree>
    <p:extLst>
      <p:ext uri="{BB962C8B-B14F-4D97-AF65-F5344CB8AC3E}">
        <p14:creationId xmlns:p14="http://schemas.microsoft.com/office/powerpoint/2010/main" val="357721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29" y="239163"/>
            <a:ext cx="10727908" cy="1400530"/>
          </a:xfrm>
        </p:spPr>
        <p:txBody>
          <a:bodyPr/>
          <a:lstStyle/>
          <a:p>
            <a:r>
              <a:rPr lang="en-US" dirty="0" smtClean="0"/>
              <a:t>Know the Risks: Safety Data Sheets (SDS)</a:t>
            </a:r>
            <a:br>
              <a:rPr lang="en-US" dirty="0" smtClean="0"/>
            </a:br>
            <a:r>
              <a:rPr lang="en-US" sz="2400" dirty="0"/>
              <a:t>Summary of </a:t>
            </a:r>
            <a:r>
              <a:rPr lang="en-US" sz="2400" dirty="0" smtClean="0"/>
              <a:t>information on a particular chemical including its hazardous </a:t>
            </a:r>
            <a:r>
              <a:rPr lang="en-US" sz="2400" dirty="0"/>
              <a:t>nature </a:t>
            </a:r>
          </a:p>
        </p:txBody>
      </p:sp>
      <p:sp>
        <p:nvSpPr>
          <p:cNvPr id="3" name="Content Placeholder 2"/>
          <p:cNvSpPr>
            <a:spLocks noGrp="1"/>
          </p:cNvSpPr>
          <p:nvPr>
            <p:ph idx="1"/>
          </p:nvPr>
        </p:nvSpPr>
        <p:spPr>
          <a:xfrm>
            <a:off x="347529" y="2245563"/>
            <a:ext cx="7723447" cy="4195481"/>
          </a:xfrm>
        </p:spPr>
        <p:txBody>
          <a:bodyPr>
            <a:normAutofit/>
          </a:bodyPr>
          <a:lstStyle/>
          <a:p>
            <a:r>
              <a:rPr lang="en-US" sz="2400" dirty="0" smtClean="0"/>
              <a:t>Each </a:t>
            </a:r>
            <a:r>
              <a:rPr lang="en-US" sz="2400" dirty="0"/>
              <a:t>lab or classroom where chemicals are used has it's own site-specific set of </a:t>
            </a:r>
            <a:r>
              <a:rPr lang="en-US" sz="2400" dirty="0" smtClean="0"/>
              <a:t>SDSs</a:t>
            </a:r>
            <a:endParaRPr lang="en-US" sz="2400" dirty="0"/>
          </a:p>
          <a:p>
            <a:r>
              <a:rPr lang="en-US" sz="2400" dirty="0"/>
              <a:t>They can be found in clearly marked yellow binders located at a "Right to </a:t>
            </a:r>
            <a:r>
              <a:rPr lang="en-US" sz="2400" dirty="0" smtClean="0"/>
              <a:t>Know Compliance Center" or </a:t>
            </a:r>
            <a:r>
              <a:rPr lang="en-US" sz="2400" dirty="0"/>
              <a:t>on a designated </a:t>
            </a:r>
            <a:r>
              <a:rPr lang="en-US" sz="2400" dirty="0" smtClean="0"/>
              <a:t>shelf (Plante Lab 205)</a:t>
            </a:r>
            <a:endParaRPr lang="en-US" altLang="en-US" sz="2400" dirty="0"/>
          </a:p>
          <a:p>
            <a:r>
              <a:rPr lang="en-US" altLang="en-US" sz="2400" dirty="0"/>
              <a:t>It is important to consult an SDS before working with hazardous substances or </a:t>
            </a:r>
            <a:r>
              <a:rPr lang="en-US" altLang="en-US" sz="2400" dirty="0" smtClean="0"/>
              <a:t>introducing </a:t>
            </a:r>
            <a:r>
              <a:rPr lang="en-US" altLang="en-US" sz="2400" dirty="0"/>
              <a:t>a new chemical into a lab </a:t>
            </a:r>
            <a:r>
              <a:rPr lang="en-US" altLang="en-US" sz="2400" dirty="0" smtClean="0"/>
              <a:t>protocol</a:t>
            </a:r>
          </a:p>
          <a:p>
            <a:r>
              <a:rPr lang="en-US" altLang="en-US" sz="2400" dirty="0" smtClean="0"/>
              <a:t>Use as a reference for accidents or spills</a:t>
            </a:r>
          </a:p>
          <a:p>
            <a:pPr mar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02554" y="2466576"/>
            <a:ext cx="4354284" cy="3265713"/>
          </a:xfrm>
          <a:prstGeom prst="rect">
            <a:avLst/>
          </a:prstGeom>
        </p:spPr>
      </p:pic>
    </p:spTree>
    <p:extLst>
      <p:ext uri="{BB962C8B-B14F-4D97-AF65-F5344CB8AC3E}">
        <p14:creationId xmlns:p14="http://schemas.microsoft.com/office/powerpoint/2010/main" val="412934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50" y="200792"/>
            <a:ext cx="9404723" cy="1400530"/>
          </a:xfrm>
        </p:spPr>
        <p:txBody>
          <a:bodyPr/>
          <a:lstStyle/>
          <a:p>
            <a:r>
              <a:rPr lang="en-US" dirty="0" smtClean="0"/>
              <a:t>SDS </a:t>
            </a:r>
            <a:br>
              <a:rPr lang="en-US" dirty="0" smtClean="0"/>
            </a:br>
            <a:r>
              <a:rPr lang="en-US" sz="2400" dirty="0" smtClean="0"/>
              <a:t>Contents: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0126458"/>
              </p:ext>
            </p:extLst>
          </p:nvPr>
        </p:nvGraphicFramePr>
        <p:xfrm>
          <a:off x="1838130" y="755684"/>
          <a:ext cx="10224326" cy="5933440"/>
        </p:xfrm>
        <a:graphic>
          <a:graphicData uri="http://schemas.openxmlformats.org/drawingml/2006/table">
            <a:tbl>
              <a:tblPr firstRow="1" bandRow="1">
                <a:tableStyleId>{C4B1156A-380E-4F78-BDF5-A606A8083BF9}</a:tableStyleId>
              </a:tblPr>
              <a:tblGrid>
                <a:gridCol w="5178490"/>
                <a:gridCol w="5045836"/>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rPr>
                        <a:t>1.  Product and company identification</a:t>
                      </a:r>
                    </a:p>
                  </a:txBody>
                  <a:tcPr/>
                </a:tc>
                <a:tc>
                  <a:txBody>
                    <a:bodyPr/>
                    <a:lstStyle/>
                    <a:p>
                      <a:r>
                        <a:rPr lang="en-US" b="0" dirty="0" smtClean="0"/>
                        <a:t>Formalin, Sigma-Aldrich</a:t>
                      </a:r>
                      <a:endParaRPr lang="en-US" b="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2.</a:t>
                      </a:r>
                      <a:r>
                        <a:rPr lang="en-US" sz="1800" b="0" dirty="0" smtClean="0">
                          <a:solidFill>
                            <a:schemeClr val="bg1"/>
                          </a:solidFill>
                        </a:rPr>
                        <a:t>  Hazard identification</a:t>
                      </a:r>
                    </a:p>
                  </a:txBody>
                  <a:tcPr/>
                </a:tc>
                <a:tc>
                  <a:txBody>
                    <a:bodyPr/>
                    <a:lstStyle/>
                    <a:p>
                      <a:r>
                        <a:rPr lang="en-US" dirty="0" smtClean="0"/>
                        <a:t>Flammable liquid Cat.4,</a:t>
                      </a:r>
                      <a:r>
                        <a:rPr lang="en-US" baseline="0" dirty="0" smtClean="0"/>
                        <a:t> pictograms</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3.</a:t>
                      </a:r>
                      <a:r>
                        <a:rPr lang="en-US" sz="1800" b="0" dirty="0" smtClean="0">
                          <a:solidFill>
                            <a:schemeClr val="bg1"/>
                          </a:solidFill>
                        </a:rPr>
                        <a:t>  Composition (information on ingredients)</a:t>
                      </a:r>
                    </a:p>
                  </a:txBody>
                  <a:tcPr/>
                </a:tc>
                <a:tc>
                  <a:txBody>
                    <a:bodyPr/>
                    <a:lstStyle/>
                    <a:p>
                      <a:r>
                        <a:rPr lang="en-US" dirty="0" smtClean="0"/>
                        <a:t>Formaldehyde, Methanol</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4.</a:t>
                      </a:r>
                      <a:r>
                        <a:rPr lang="en-US" sz="1800" b="0" dirty="0" smtClean="0">
                          <a:solidFill>
                            <a:schemeClr val="bg1"/>
                          </a:solidFill>
                        </a:rPr>
                        <a:t>  First Aid measures</a:t>
                      </a:r>
                    </a:p>
                  </a:txBody>
                  <a:tcPr/>
                </a:tc>
                <a:tc>
                  <a:txBody>
                    <a:bodyPr/>
                    <a:lstStyle/>
                    <a:p>
                      <a:r>
                        <a:rPr lang="en-US" dirty="0" smtClean="0"/>
                        <a:t>If</a:t>
                      </a:r>
                      <a:r>
                        <a:rPr lang="en-US" baseline="0" dirty="0" smtClean="0"/>
                        <a:t> exposed to skin…</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5.</a:t>
                      </a:r>
                      <a:r>
                        <a:rPr lang="en-US" sz="1800" b="0" dirty="0" smtClean="0">
                          <a:solidFill>
                            <a:schemeClr val="bg1"/>
                          </a:solidFill>
                        </a:rPr>
                        <a:t>  Firefighting measures</a:t>
                      </a:r>
                    </a:p>
                  </a:txBody>
                  <a:tcPr/>
                </a:tc>
                <a:tc>
                  <a:txBody>
                    <a:bodyPr/>
                    <a:lstStyle/>
                    <a:p>
                      <a:r>
                        <a:rPr lang="en-US" dirty="0" smtClean="0"/>
                        <a:t>Extinguisher type (CO2, foam)</a:t>
                      </a:r>
                      <a:endParaRPr lang="en-US" dirty="0"/>
                    </a:p>
                  </a:txBody>
                  <a:tcPr/>
                </a:tc>
              </a:tr>
              <a:tr h="370840">
                <a:tc>
                  <a:txBody>
                    <a:bodyPr/>
                    <a:lstStyle/>
                    <a:p>
                      <a:r>
                        <a:rPr lang="en-US" b="0" dirty="0" smtClean="0">
                          <a:solidFill>
                            <a:schemeClr val="bg1"/>
                          </a:solidFill>
                        </a:rPr>
                        <a:t>6.</a:t>
                      </a:r>
                      <a:r>
                        <a:rPr lang="en-US" sz="1800" b="0" dirty="0" smtClean="0">
                          <a:solidFill>
                            <a:schemeClr val="bg1"/>
                          </a:solidFill>
                        </a:rPr>
                        <a:t>  Accidental release measures</a:t>
                      </a:r>
                      <a:endParaRPr lang="en-US" b="0" dirty="0">
                        <a:solidFill>
                          <a:schemeClr val="bg1"/>
                        </a:solidFill>
                      </a:endParaRPr>
                    </a:p>
                  </a:txBody>
                  <a:tcPr/>
                </a:tc>
                <a:tc>
                  <a:txBody>
                    <a:bodyPr/>
                    <a:lstStyle/>
                    <a:p>
                      <a:r>
                        <a:rPr lang="en-US" dirty="0" smtClean="0"/>
                        <a:t>Spill response</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7.</a:t>
                      </a:r>
                      <a:r>
                        <a:rPr lang="en-US" sz="1800" b="0" dirty="0" smtClean="0">
                          <a:solidFill>
                            <a:schemeClr val="bg1"/>
                          </a:solidFill>
                        </a:rPr>
                        <a:t>  Handling and storage</a:t>
                      </a:r>
                    </a:p>
                  </a:txBody>
                  <a:tcPr/>
                </a:tc>
                <a:tc>
                  <a:txBody>
                    <a:bodyPr/>
                    <a:lstStyle/>
                    <a:p>
                      <a:r>
                        <a:rPr lang="en-US" dirty="0" smtClean="0"/>
                        <a:t>Avoid skin contact,  flammables cab.</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8.</a:t>
                      </a:r>
                      <a:r>
                        <a:rPr lang="en-US" sz="1800" b="0" dirty="0" smtClean="0">
                          <a:solidFill>
                            <a:schemeClr val="bg1"/>
                          </a:solidFill>
                        </a:rPr>
                        <a:t>  Exposure Controls and Personal Protection</a:t>
                      </a:r>
                    </a:p>
                  </a:txBody>
                  <a:tcPr/>
                </a:tc>
                <a:tc>
                  <a:txBody>
                    <a:bodyPr/>
                    <a:lstStyle/>
                    <a:p>
                      <a:r>
                        <a:rPr lang="en-US" dirty="0" smtClean="0"/>
                        <a:t>List PPE</a:t>
                      </a:r>
                      <a:r>
                        <a:rPr lang="en-US" baseline="0" dirty="0" smtClean="0"/>
                        <a:t> Required</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9.</a:t>
                      </a:r>
                      <a:r>
                        <a:rPr lang="en-US" sz="1800" b="0" dirty="0" smtClean="0">
                          <a:solidFill>
                            <a:schemeClr val="bg1"/>
                          </a:solidFill>
                        </a:rPr>
                        <a:t>  Physical and chemical properties</a:t>
                      </a:r>
                    </a:p>
                  </a:txBody>
                  <a:tcPr/>
                </a:tc>
                <a:tc>
                  <a:txBody>
                    <a:bodyPr/>
                    <a:lstStyle/>
                    <a:p>
                      <a:r>
                        <a:rPr lang="en-US" dirty="0" smtClean="0"/>
                        <a:t>Form, Odor, BP, FP, Relative density</a:t>
                      </a:r>
                      <a:r>
                        <a:rPr lang="en-US" baseline="0" dirty="0" smtClean="0"/>
                        <a:t> </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10.</a:t>
                      </a:r>
                      <a:r>
                        <a:rPr lang="en-US" sz="1800" b="0" dirty="0" smtClean="0">
                          <a:solidFill>
                            <a:schemeClr val="bg1"/>
                          </a:solidFill>
                        </a:rPr>
                        <a:t> Stability and reactivity</a:t>
                      </a:r>
                    </a:p>
                  </a:txBody>
                  <a:tcPr/>
                </a:tc>
                <a:tc>
                  <a:txBody>
                    <a:bodyPr/>
                    <a:lstStyle/>
                    <a:p>
                      <a:r>
                        <a:rPr lang="en-US" dirty="0" smtClean="0"/>
                        <a:t>Conditions to avoid, incompatible materials</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11.</a:t>
                      </a:r>
                      <a:r>
                        <a:rPr lang="en-US" sz="1800" b="0" dirty="0" smtClean="0">
                          <a:solidFill>
                            <a:schemeClr val="bg1"/>
                          </a:solidFill>
                        </a:rPr>
                        <a:t> Toxicological information</a:t>
                      </a:r>
                    </a:p>
                  </a:txBody>
                  <a:tcPr/>
                </a:tc>
                <a:tc>
                  <a:txBody>
                    <a:bodyPr/>
                    <a:lstStyle/>
                    <a:p>
                      <a:r>
                        <a:rPr lang="en-US" dirty="0" smtClean="0"/>
                        <a:t>Toxicity, Mutagenicity, Carcinogenicity</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12.</a:t>
                      </a:r>
                      <a:r>
                        <a:rPr lang="en-US" sz="1800" b="0" dirty="0" smtClean="0">
                          <a:solidFill>
                            <a:schemeClr val="bg1"/>
                          </a:solidFill>
                        </a:rPr>
                        <a:t> Ecological information</a:t>
                      </a:r>
                    </a:p>
                  </a:txBody>
                  <a:tcPr/>
                </a:tc>
                <a:tc>
                  <a:txBody>
                    <a:bodyPr/>
                    <a:lstStyle/>
                    <a:p>
                      <a:r>
                        <a:rPr lang="en-US" dirty="0" smtClean="0"/>
                        <a:t>Toxicity, Persistence, Bioaccumulative</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13.</a:t>
                      </a:r>
                      <a:r>
                        <a:rPr lang="en-US" sz="1800" b="0" dirty="0" smtClean="0">
                          <a:solidFill>
                            <a:schemeClr val="bg1"/>
                          </a:solidFill>
                        </a:rPr>
                        <a:t> Disposal considerations</a:t>
                      </a:r>
                    </a:p>
                  </a:txBody>
                  <a:tcPr/>
                </a:tc>
                <a:tc>
                  <a:txBody>
                    <a:bodyPr/>
                    <a:lstStyle/>
                    <a:p>
                      <a:r>
                        <a:rPr lang="en-US" dirty="0" smtClean="0"/>
                        <a:t>Waste</a:t>
                      </a:r>
                      <a:r>
                        <a:rPr lang="en-US" baseline="0" dirty="0" smtClean="0"/>
                        <a:t> treatment methods</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14.</a:t>
                      </a:r>
                      <a:r>
                        <a:rPr lang="en-US" sz="1800" b="0" dirty="0" smtClean="0"/>
                        <a:t> Transport information</a:t>
                      </a:r>
                    </a:p>
                  </a:txBody>
                  <a:tcPr/>
                </a:tc>
                <a:tc>
                  <a:txBody>
                    <a:bodyPr/>
                    <a:lstStyle/>
                    <a:p>
                      <a:r>
                        <a:rPr lang="en-US" dirty="0" smtClean="0"/>
                        <a:t>DOT regulations</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15.</a:t>
                      </a:r>
                      <a:r>
                        <a:rPr lang="en-US" sz="1800" b="0" dirty="0" smtClean="0"/>
                        <a:t> Regulatory information</a:t>
                      </a:r>
                    </a:p>
                  </a:txBody>
                  <a:tcPr/>
                </a:tc>
                <a:tc>
                  <a:txBody>
                    <a:bodyPr/>
                    <a:lstStyle/>
                    <a:p>
                      <a:r>
                        <a:rPr lang="en-US" dirty="0" smtClean="0"/>
                        <a:t>EPA Extremely Hazardous Substance list</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16.</a:t>
                      </a:r>
                      <a:r>
                        <a:rPr lang="en-US" sz="1800" b="0" dirty="0" smtClean="0"/>
                        <a:t> Other information</a:t>
                      </a:r>
                    </a:p>
                  </a:txBody>
                  <a:tcPr/>
                </a:tc>
                <a:tc>
                  <a:txBody>
                    <a:bodyPr/>
                    <a:lstStyle/>
                    <a:p>
                      <a:r>
                        <a:rPr lang="en-US" dirty="0" smtClean="0"/>
                        <a:t>NFPA Diamond</a:t>
                      </a:r>
                      <a:endParaRPr lang="en-US" dirty="0"/>
                    </a:p>
                  </a:txBody>
                  <a:tcPr/>
                </a:tc>
              </a:tr>
            </a:tbl>
          </a:graphicData>
        </a:graphic>
      </p:graphicFrame>
      <p:sp>
        <p:nvSpPr>
          <p:cNvPr id="5" name="TextBox 4"/>
          <p:cNvSpPr txBox="1"/>
          <p:nvPr/>
        </p:nvSpPr>
        <p:spPr>
          <a:xfrm>
            <a:off x="1903446" y="279918"/>
            <a:ext cx="4935894" cy="369332"/>
          </a:xfrm>
          <a:prstGeom prst="rect">
            <a:avLst/>
          </a:prstGeom>
          <a:noFill/>
        </p:spPr>
        <p:txBody>
          <a:bodyPr wrap="square" rtlCol="0">
            <a:spAutoFit/>
          </a:bodyPr>
          <a:lstStyle/>
          <a:p>
            <a:pPr algn="ctr"/>
            <a:r>
              <a:rPr lang="en-US" dirty="0" smtClean="0"/>
              <a:t>Category</a:t>
            </a:r>
            <a:endParaRPr lang="en-US" dirty="0"/>
          </a:p>
        </p:txBody>
      </p:sp>
      <p:sp>
        <p:nvSpPr>
          <p:cNvPr id="6" name="TextBox 5"/>
          <p:cNvSpPr txBox="1"/>
          <p:nvPr/>
        </p:nvSpPr>
        <p:spPr>
          <a:xfrm>
            <a:off x="6839340" y="281930"/>
            <a:ext cx="4935894" cy="369332"/>
          </a:xfrm>
          <a:prstGeom prst="rect">
            <a:avLst/>
          </a:prstGeom>
          <a:noFill/>
        </p:spPr>
        <p:txBody>
          <a:bodyPr wrap="square" rtlCol="0">
            <a:spAutoFit/>
          </a:bodyPr>
          <a:lstStyle/>
          <a:p>
            <a:pPr algn="ctr"/>
            <a:r>
              <a:rPr lang="en-US" dirty="0" smtClean="0"/>
              <a:t>Example</a:t>
            </a:r>
            <a:endParaRPr lang="en-US" dirty="0"/>
          </a:p>
        </p:txBody>
      </p:sp>
    </p:spTree>
    <p:extLst>
      <p:ext uri="{BB962C8B-B14F-4D97-AF65-F5344CB8AC3E}">
        <p14:creationId xmlns:p14="http://schemas.microsoft.com/office/powerpoint/2010/main" val="69017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46" y="217848"/>
            <a:ext cx="9404723" cy="1400530"/>
          </a:xfrm>
        </p:spPr>
        <p:txBody>
          <a:bodyPr/>
          <a:lstStyle/>
          <a:p>
            <a:r>
              <a:rPr lang="en-US" dirty="0" smtClean="0"/>
              <a:t>New GHS Labelling</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a:xfrm>
            <a:off x="619217" y="1198555"/>
            <a:ext cx="8946541" cy="4195481"/>
          </a:xfrm>
        </p:spPr>
        <p:txBody>
          <a:bodyPr/>
          <a:lstStyle/>
          <a:p>
            <a:r>
              <a:rPr lang="en-US" dirty="0" smtClean="0"/>
              <a:t>1. Signal Word – Either “Warning” or “Danger”</a:t>
            </a:r>
          </a:p>
          <a:p>
            <a:r>
              <a:rPr lang="en-US" dirty="0" smtClean="0"/>
              <a:t>2. Pictograms</a:t>
            </a:r>
          </a:p>
          <a:p>
            <a:r>
              <a:rPr lang="en-US" dirty="0" smtClean="0"/>
              <a:t>3. Product Identifiers</a:t>
            </a:r>
          </a:p>
          <a:p>
            <a:r>
              <a:rPr lang="en-US" dirty="0" smtClean="0"/>
              <a:t>4. </a:t>
            </a:r>
            <a:r>
              <a:rPr lang="en-US" dirty="0"/>
              <a:t>H</a:t>
            </a:r>
            <a:r>
              <a:rPr lang="en-US" dirty="0" smtClean="0"/>
              <a:t>azard Statements</a:t>
            </a:r>
          </a:p>
          <a:p>
            <a:r>
              <a:rPr lang="en-US" dirty="0" smtClean="0"/>
              <a:t>5. Precautionary Statements</a:t>
            </a:r>
          </a:p>
          <a:p>
            <a:r>
              <a:rPr lang="en-US" dirty="0" smtClean="0"/>
              <a:t>6. Manufacturer info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779" y="3462853"/>
            <a:ext cx="4342321" cy="31420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987" y="181309"/>
            <a:ext cx="4705541" cy="3125789"/>
          </a:xfrm>
          <a:prstGeom prst="rect">
            <a:avLst/>
          </a:prstGeom>
        </p:spPr>
      </p:pic>
    </p:spTree>
    <p:extLst>
      <p:ext uri="{BB962C8B-B14F-4D97-AF65-F5344CB8AC3E}">
        <p14:creationId xmlns:p14="http://schemas.microsoft.com/office/powerpoint/2010/main" val="152639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82" y="156883"/>
            <a:ext cx="9404723" cy="1400530"/>
          </a:xfrm>
        </p:spPr>
        <p:txBody>
          <a:bodyPr/>
          <a:lstStyle/>
          <a:p>
            <a:r>
              <a:rPr lang="en-US" dirty="0" smtClean="0"/>
              <a:t>Hazard </a:t>
            </a:r>
            <a:br>
              <a:rPr lang="en-US" dirty="0" smtClean="0"/>
            </a:br>
            <a:r>
              <a:rPr lang="en-US" dirty="0" smtClean="0"/>
              <a:t>Communication</a:t>
            </a:r>
            <a:br>
              <a:rPr lang="en-US" dirty="0" smtClean="0"/>
            </a:br>
            <a:r>
              <a:rPr lang="en-US" dirty="0" smtClean="0"/>
              <a:t>Pictograms </a:t>
            </a:r>
            <a:r>
              <a:rPr lang="en-US" sz="3200" dirty="0" smtClean="0"/>
              <a:t>– </a:t>
            </a:r>
            <a:br>
              <a:rPr lang="en-US" sz="3200" dirty="0" smtClean="0"/>
            </a:br>
            <a:r>
              <a:rPr lang="en-US" sz="3200" dirty="0" smtClean="0"/>
              <a:t>communicates </a:t>
            </a:r>
            <a:br>
              <a:rPr lang="en-US" sz="3200" dirty="0" smtClean="0"/>
            </a:br>
            <a:r>
              <a:rPr lang="en-US" sz="3200" dirty="0" smtClean="0"/>
              <a:t>hazards to workers</a:t>
            </a:r>
            <a:r>
              <a:rPr lang="en-US" dirty="0" smtClean="0"/>
              <a:t/>
            </a:r>
            <a:br>
              <a:rPr lang="en-US" dirty="0" smtClean="0"/>
            </a:br>
            <a:r>
              <a:rPr lang="en-US" dirty="0"/>
              <a:t/>
            </a:r>
            <a:br>
              <a:rPr lang="en-US" dirty="0"/>
            </a:br>
            <a:r>
              <a:rPr lang="en-US" dirty="0"/>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0945" y="3270328"/>
            <a:ext cx="2257891" cy="3010522"/>
          </a:xfrm>
        </p:spPr>
      </p:pic>
      <p:sp>
        <p:nvSpPr>
          <p:cNvPr id="5" name="TextBox 4"/>
          <p:cNvSpPr txBox="1"/>
          <p:nvPr/>
        </p:nvSpPr>
        <p:spPr>
          <a:xfrm>
            <a:off x="1173018" y="6280850"/>
            <a:ext cx="2373746" cy="369332"/>
          </a:xfrm>
          <a:prstGeom prst="rect">
            <a:avLst/>
          </a:prstGeom>
          <a:noFill/>
        </p:spPr>
        <p:txBody>
          <a:bodyPr wrap="square" rtlCol="0">
            <a:spAutoFit/>
          </a:bodyPr>
          <a:lstStyle/>
          <a:p>
            <a:r>
              <a:rPr lang="en-US" dirty="0" smtClean="0"/>
              <a:t>Displayed in all labs</a:t>
            </a:r>
            <a:endParaRPr lang="en-US" dirty="0"/>
          </a:p>
        </p:txBody>
      </p:sp>
      <p:pic>
        <p:nvPicPr>
          <p:cNvPr id="1026" name="Picture 2" descr="http://cdn.shopify.com/s/files/1/0213/3510/products/AIO-Canada-GHS_24x24_1024x1024.jpg?v=13758452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094" y="156883"/>
            <a:ext cx="6493298" cy="649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88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the Risks: The Hazard Communication Diamond</a:t>
            </a:r>
          </a:p>
        </p:txBody>
      </p:sp>
      <p:sp>
        <p:nvSpPr>
          <p:cNvPr id="3" name="Content Placeholder 2"/>
          <p:cNvSpPr>
            <a:spLocks noGrp="1"/>
          </p:cNvSpPr>
          <p:nvPr>
            <p:ph idx="1"/>
          </p:nvPr>
        </p:nvSpPr>
        <p:spPr/>
        <p:txBody>
          <a:bodyPr/>
          <a:lstStyle/>
          <a:p>
            <a:r>
              <a:rPr lang="en-US" dirty="0" smtClean="0"/>
              <a:t>NFPA color coded rating system</a:t>
            </a:r>
          </a:p>
          <a:p>
            <a:r>
              <a:rPr lang="en-US" dirty="0" smtClean="0"/>
              <a:t>Provides information to </a:t>
            </a:r>
            <a:r>
              <a:rPr lang="en-US" u="sng" dirty="0" smtClean="0"/>
              <a:t>emergency responders</a:t>
            </a:r>
          </a:p>
          <a:p>
            <a:r>
              <a:rPr lang="en-US" dirty="0" smtClean="0"/>
              <a:t>Found outside building, outside doors, on tanks</a:t>
            </a:r>
          </a:p>
          <a:p>
            <a:r>
              <a:rPr lang="en-US" dirty="0" smtClean="0"/>
              <a:t>Frequently used in conjunction with GHS labeling</a:t>
            </a:r>
          </a:p>
          <a:p>
            <a:r>
              <a:rPr lang="en-US" dirty="0" smtClean="0"/>
              <a:t>Risk type: </a:t>
            </a:r>
          </a:p>
          <a:p>
            <a:r>
              <a:rPr lang="en-US" dirty="0" smtClean="0">
                <a:solidFill>
                  <a:srgbClr val="002060"/>
                </a:solidFill>
              </a:rPr>
              <a:t>Blue=Health</a:t>
            </a:r>
            <a:r>
              <a:rPr lang="en-US" dirty="0" smtClean="0"/>
              <a:t>, </a:t>
            </a:r>
            <a:r>
              <a:rPr lang="en-US" dirty="0" smtClean="0">
                <a:solidFill>
                  <a:srgbClr val="FF0000"/>
                </a:solidFill>
              </a:rPr>
              <a:t>Red=Flammability, </a:t>
            </a:r>
            <a:r>
              <a:rPr lang="en-US" dirty="0" smtClean="0">
                <a:solidFill>
                  <a:srgbClr val="FFFF00"/>
                </a:solidFill>
              </a:rPr>
              <a:t>Yellow=Reactivity,</a:t>
            </a:r>
          </a:p>
          <a:p>
            <a:pPr marL="0" indent="0">
              <a:buNone/>
            </a:pPr>
            <a:r>
              <a:rPr lang="en-US" dirty="0">
                <a:solidFill>
                  <a:srgbClr val="FFFF00"/>
                </a:solidFill>
              </a:rPr>
              <a:t> </a:t>
            </a:r>
            <a:r>
              <a:rPr lang="en-US" dirty="0" smtClean="0">
                <a:solidFill>
                  <a:srgbClr val="FFFF00"/>
                </a:solidFill>
              </a:rPr>
              <a:t>    </a:t>
            </a:r>
            <a:r>
              <a:rPr lang="en-US" dirty="0" smtClean="0"/>
              <a:t>White=Special Hazard</a:t>
            </a:r>
          </a:p>
          <a:p>
            <a:r>
              <a:rPr lang="en-US" dirty="0" smtClean="0"/>
              <a:t>Risk indicators: 1=Minimal, 2=Slight, 3=Moderate, 4=Serious, 5=Extreme</a:t>
            </a:r>
          </a:p>
          <a:p>
            <a:endParaRPr lang="en-US" dirty="0"/>
          </a:p>
        </p:txBody>
      </p:sp>
      <p:pic>
        <p:nvPicPr>
          <p:cNvPr id="4"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7841" y="555812"/>
            <a:ext cx="3187231" cy="3187231"/>
          </a:xfrm>
          <a:prstGeom prst="rect">
            <a:avLst/>
          </a:prstGeom>
        </p:spPr>
      </p:pic>
    </p:spTree>
    <p:extLst>
      <p:ext uri="{BB962C8B-B14F-4D97-AF65-F5344CB8AC3E}">
        <p14:creationId xmlns:p14="http://schemas.microsoft.com/office/powerpoint/2010/main" val="376005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17309</TotalTime>
  <Words>2692</Words>
  <Application>Microsoft Office PowerPoint</Application>
  <PresentationFormat>Widescreen</PresentationFormat>
  <Paragraphs>362</Paragraphs>
  <Slides>49</Slides>
  <Notes>11</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9" baseType="lpstr">
      <vt:lpstr>Arial</vt:lpstr>
      <vt:lpstr>Calibri</vt:lpstr>
      <vt:lpstr>Candara</vt:lpstr>
      <vt:lpstr>Century Gothic</vt:lpstr>
      <vt:lpstr>Tahoma</vt:lpstr>
      <vt:lpstr>Times New Roman</vt:lpstr>
      <vt:lpstr>Wingdings</vt:lpstr>
      <vt:lpstr>Wingdings 3</vt:lpstr>
      <vt:lpstr>Ion</vt:lpstr>
      <vt:lpstr>Document</vt:lpstr>
      <vt:lpstr>Grice Marine Laboratory</vt:lpstr>
      <vt:lpstr>Outline:</vt:lpstr>
      <vt:lpstr>Knowing the Risks: GHS, SDSs and Labelling </vt:lpstr>
      <vt:lpstr>GHS – Globally Harmonized System of Classification and Labelling of Chemicals  </vt:lpstr>
      <vt:lpstr>Know the Risks: Safety Data Sheets (SDS) Summary of information on a particular chemical including its hazardous nature </vt:lpstr>
      <vt:lpstr>SDS  Contents:</vt:lpstr>
      <vt:lpstr>New GHS Labelling  </vt:lpstr>
      <vt:lpstr>Hazard  Communication Pictograms –  communicates  hazards to workers   </vt:lpstr>
      <vt:lpstr>Know the Risks: The Hazard Communication Diamond</vt:lpstr>
      <vt:lpstr>Minimizing Risk</vt:lpstr>
      <vt:lpstr>Minimizing Risk - Standard Operating Procedures (SOPs)   </vt:lpstr>
      <vt:lpstr>Minimizing Risk - PPE</vt:lpstr>
      <vt:lpstr>Minimizing Risk - Personal Protective Equipment </vt:lpstr>
      <vt:lpstr>Rules for Glove Use:</vt:lpstr>
      <vt:lpstr>Proper Glove Removal</vt:lpstr>
      <vt:lpstr>Minimizing Risk – Engineering Controls/Containment Devices</vt:lpstr>
      <vt:lpstr>Chemical Fume Hood Use Rules</vt:lpstr>
      <vt:lpstr>Minimizing Risk - General Lab Rules and Prudent Practices:</vt:lpstr>
      <vt:lpstr>PowerPoint Presentation</vt:lpstr>
      <vt:lpstr>Minimizing Risk - CofC Chemical Hygiene Plan (CHP) </vt:lpstr>
      <vt:lpstr>Types of Lab Hazards   </vt:lpstr>
      <vt:lpstr>Chemical Hazards Chemical safety involves all phases of chemical use from procurement, storage, transportation, manipulation, decontamination and disposal. </vt:lpstr>
      <vt:lpstr>Safe Chemical Handling</vt:lpstr>
      <vt:lpstr>Chemical handling and storage</vt:lpstr>
      <vt:lpstr>Working with Chemicals – Waste Disposal</vt:lpstr>
      <vt:lpstr>Chemical Spills</vt:lpstr>
      <vt:lpstr>PowerPoint Presentation</vt:lpstr>
      <vt:lpstr>Biological Hazards</vt:lpstr>
      <vt:lpstr>Biological Hazards</vt:lpstr>
      <vt:lpstr>Risk Groups</vt:lpstr>
      <vt:lpstr>Biological Safety When working with potentially infectious materials: </vt:lpstr>
      <vt:lpstr>Radioactive Hazards</vt:lpstr>
      <vt:lpstr>Other Hazards</vt:lpstr>
      <vt:lpstr>Electrical Safety </vt:lpstr>
      <vt:lpstr>Compressed Gas Safety</vt:lpstr>
      <vt:lpstr>Safety in the Field</vt:lpstr>
      <vt:lpstr>Types of Hazards Encountered  in the Field</vt:lpstr>
      <vt:lpstr>PowerPoint Presentation</vt:lpstr>
      <vt:lpstr>GML Emergency Procedures and Contact Information Notice</vt:lpstr>
      <vt:lpstr>PowerPoint Presentation</vt:lpstr>
      <vt:lpstr>PowerPoint Presentation</vt:lpstr>
      <vt:lpstr>First Aid and Emergency Response Equipment            Emergency Shower                     Eyewash Station                                First Aid Kit</vt:lpstr>
      <vt:lpstr>AED –Automated External Defibrillator Located in main entrance stairwell           An AED is a portable device that checks the heart rhythm and can send an electric shock to the heart to try to restore a normal rhythm. AEDs are used to treat sudden cardiac arrest - a condition in which the heart suddenly and unexpectedly stops beating. </vt:lpstr>
      <vt:lpstr>First Aid and Emergency Response Equipment</vt:lpstr>
      <vt:lpstr>PowerPoint Presentation</vt:lpstr>
      <vt:lpstr>In Summation:  </vt:lpstr>
      <vt:lpstr>Additional Information: gricemarinelab.cofc.edu</vt:lpstr>
      <vt:lpstr>Additional Information: http://ehs.cofc.edu</vt:lpstr>
      <vt:lpstr>PowerPoint Presentation</vt:lpstr>
    </vt:vector>
  </TitlesOfParts>
  <Company>College of Charleston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Grice Marine Laboratory</dc:title>
  <dc:creator>Townsley, Greg</dc:creator>
  <cp:lastModifiedBy>Townsley, Greg</cp:lastModifiedBy>
  <cp:revision>370</cp:revision>
  <cp:lastPrinted>2015-05-28T20:43:35Z</cp:lastPrinted>
  <dcterms:created xsi:type="dcterms:W3CDTF">2015-01-27T16:40:12Z</dcterms:created>
  <dcterms:modified xsi:type="dcterms:W3CDTF">2018-06-29T17:15:41Z</dcterms:modified>
</cp:coreProperties>
</file>